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0"/>
  </p:notesMasterIdLst>
  <p:sldIdLst>
    <p:sldId id="301" r:id="rId2"/>
    <p:sldId id="258" r:id="rId3"/>
    <p:sldId id="286" r:id="rId4"/>
    <p:sldId id="291" r:id="rId5"/>
    <p:sldId id="292" r:id="rId6"/>
    <p:sldId id="261" r:id="rId7"/>
    <p:sldId id="263" r:id="rId8"/>
    <p:sldId id="280" r:id="rId9"/>
    <p:sldId id="279" r:id="rId10"/>
    <p:sldId id="293" r:id="rId11"/>
    <p:sldId id="278" r:id="rId12"/>
    <p:sldId id="281" r:id="rId13"/>
    <p:sldId id="282" r:id="rId14"/>
    <p:sldId id="297" r:id="rId15"/>
    <p:sldId id="298" r:id="rId16"/>
    <p:sldId id="285" r:id="rId17"/>
    <p:sldId id="284" r:id="rId18"/>
    <p:sldId id="287" r:id="rId19"/>
    <p:sldId id="288" r:id="rId20"/>
    <p:sldId id="289" r:id="rId21"/>
    <p:sldId id="269" r:id="rId22"/>
    <p:sldId id="267" r:id="rId23"/>
    <p:sldId id="272" r:id="rId24"/>
    <p:sldId id="268" r:id="rId25"/>
    <p:sldId id="290" r:id="rId26"/>
    <p:sldId id="294" r:id="rId27"/>
    <p:sldId id="295" r:id="rId28"/>
    <p:sldId id="270" r:id="rId29"/>
    <p:sldId id="264" r:id="rId30"/>
    <p:sldId id="274" r:id="rId31"/>
    <p:sldId id="276" r:id="rId32"/>
    <p:sldId id="273" r:id="rId33"/>
    <p:sldId id="275" r:id="rId34"/>
    <p:sldId id="277" r:id="rId35"/>
    <p:sldId id="265" r:id="rId36"/>
    <p:sldId id="299" r:id="rId37"/>
    <p:sldId id="271"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9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autoAdjust="0"/>
    <p:restoredTop sz="94660"/>
  </p:normalViewPr>
  <p:slideViewPr>
    <p:cSldViewPr snapToGrid="0">
      <p:cViewPr varScale="1">
        <p:scale>
          <a:sx n="79" d="100"/>
          <a:sy n="79" d="100"/>
        </p:scale>
        <p:origin x="65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12F43-5FC3-48A6-94FE-F402AADBFB31}" type="datetimeFigureOut">
              <a:rPr lang="en-GB" smtClean="0"/>
              <a:t>15/10/2024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0B775-25FE-4FD0-841E-7269F9EE7034}" type="slidenum">
              <a:rPr lang="en-GB" smtClean="0"/>
              <a:t>‹N›</a:t>
            </a:fld>
            <a:endParaRPr lang="en-GB"/>
          </a:p>
        </p:txBody>
      </p:sp>
    </p:spTree>
    <p:extLst>
      <p:ext uri="{BB962C8B-B14F-4D97-AF65-F5344CB8AC3E}">
        <p14:creationId xmlns:p14="http://schemas.microsoft.com/office/powerpoint/2010/main" val="1389030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7</a:t>
            </a:fld>
            <a:endParaRPr lang="en-GB"/>
          </a:p>
        </p:txBody>
      </p:sp>
    </p:spTree>
    <p:extLst>
      <p:ext uri="{BB962C8B-B14F-4D97-AF65-F5344CB8AC3E}">
        <p14:creationId xmlns:p14="http://schemas.microsoft.com/office/powerpoint/2010/main" val="290662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17</a:t>
            </a:fld>
            <a:endParaRPr lang="en-GB"/>
          </a:p>
        </p:txBody>
      </p:sp>
    </p:spTree>
    <p:extLst>
      <p:ext uri="{BB962C8B-B14F-4D97-AF65-F5344CB8AC3E}">
        <p14:creationId xmlns:p14="http://schemas.microsoft.com/office/powerpoint/2010/main" val="2009494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18</a:t>
            </a:fld>
            <a:endParaRPr lang="en-GB"/>
          </a:p>
        </p:txBody>
      </p:sp>
    </p:spTree>
    <p:extLst>
      <p:ext uri="{BB962C8B-B14F-4D97-AF65-F5344CB8AC3E}">
        <p14:creationId xmlns:p14="http://schemas.microsoft.com/office/powerpoint/2010/main" val="305884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19</a:t>
            </a:fld>
            <a:endParaRPr lang="en-GB"/>
          </a:p>
        </p:txBody>
      </p:sp>
    </p:spTree>
    <p:extLst>
      <p:ext uri="{BB962C8B-B14F-4D97-AF65-F5344CB8AC3E}">
        <p14:creationId xmlns:p14="http://schemas.microsoft.com/office/powerpoint/2010/main" val="15943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20</a:t>
            </a:fld>
            <a:endParaRPr lang="en-GB"/>
          </a:p>
        </p:txBody>
      </p:sp>
    </p:spTree>
    <p:extLst>
      <p:ext uri="{BB962C8B-B14F-4D97-AF65-F5344CB8AC3E}">
        <p14:creationId xmlns:p14="http://schemas.microsoft.com/office/powerpoint/2010/main" val="373807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3B0B775-25FE-4FD0-841E-7269F9EE7034}" type="slidenum">
              <a:rPr lang="en-GB" smtClean="0"/>
              <a:t>24</a:t>
            </a:fld>
            <a:endParaRPr lang="en-GB"/>
          </a:p>
        </p:txBody>
      </p:sp>
    </p:spTree>
    <p:extLst>
      <p:ext uri="{BB962C8B-B14F-4D97-AF65-F5344CB8AC3E}">
        <p14:creationId xmlns:p14="http://schemas.microsoft.com/office/powerpoint/2010/main" val="226677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2B9CC41-9CCE-4557-BBBA-84D8A33CF0AF}" type="datetime1">
              <a:rPr lang="en-GB" smtClean="0"/>
              <a:t>15/10/2024</a:t>
            </a:fld>
            <a:endParaRPr lang="en-GB"/>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233EFF0-40C5-4C15-BE10-FD850E601B9D}" type="slidenum">
              <a:rPr lang="en-GB" smtClean="0"/>
              <a:t>‹N›</a:t>
            </a:fld>
            <a:endParaRPr lang="en-GB"/>
          </a:p>
        </p:txBody>
      </p:sp>
    </p:spTree>
    <p:extLst>
      <p:ext uri="{BB962C8B-B14F-4D97-AF65-F5344CB8AC3E}">
        <p14:creationId xmlns:p14="http://schemas.microsoft.com/office/powerpoint/2010/main" val="358978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89F1897-6B63-4CF0-98C6-453818853EE6}" type="datetime1">
              <a:rPr lang="en-GB" smtClean="0"/>
              <a:t>15/10/2024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44321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A8E9700-C96B-467C-8192-552200E827A0}" type="datetime1">
              <a:rPr lang="en-GB" smtClean="0"/>
              <a:t>15/10/2024</a:t>
            </a:fld>
            <a:endParaRPr lang="en-GB"/>
          </a:p>
        </p:txBody>
      </p:sp>
      <p:sp>
        <p:nvSpPr>
          <p:cNvPr id="5" name="Footer Placeholder 4"/>
          <p:cNvSpPr>
            <a:spLocks noGrp="1"/>
          </p:cNvSpPr>
          <p:nvPr>
            <p:ph type="ftr" sz="quarter" idx="11"/>
          </p:nvPr>
        </p:nvSpPr>
        <p:spPr>
          <a:xfrm>
            <a:off x="774923" y="5951811"/>
            <a:ext cx="7896279" cy="365125"/>
          </a:xfrm>
        </p:spPr>
        <p:txBody>
          <a:bodyPr/>
          <a:lstStyle/>
          <a:p>
            <a:endParaRPr lang="en-GB"/>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233EFF0-40C5-4C15-BE10-FD850E601B9D}" type="slidenum">
              <a:rPr lang="en-GB" smtClean="0"/>
              <a:t>‹N›</a:t>
            </a:fld>
            <a:endParaRPr lang="en-GB"/>
          </a:p>
        </p:txBody>
      </p:sp>
    </p:spTree>
    <p:extLst>
      <p:ext uri="{BB962C8B-B14F-4D97-AF65-F5344CB8AC3E}">
        <p14:creationId xmlns:p14="http://schemas.microsoft.com/office/powerpoint/2010/main" val="230802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E591492-8DE6-4A34-BCCD-09280868B911}" type="datetime1">
              <a:rPr lang="en-GB" smtClean="0"/>
              <a:t>15/10/2024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558300" y="5956137"/>
            <a:ext cx="1052508" cy="365125"/>
          </a:xfrm>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337326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25439BF-0A98-484F-8FFC-DED5053BC2CB}" type="datetime1">
              <a:rPr lang="en-GB" smtClean="0"/>
              <a:t>15/10/2024</a:t>
            </a:fld>
            <a:endParaRPr lang="en-GB"/>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233EFF0-40C5-4C15-BE10-FD850E601B9D}" type="slidenum">
              <a:rPr lang="en-GB" smtClean="0"/>
              <a:t>‹N›</a:t>
            </a:fld>
            <a:endParaRPr lang="en-GB"/>
          </a:p>
        </p:txBody>
      </p:sp>
    </p:spTree>
    <p:extLst>
      <p:ext uri="{BB962C8B-B14F-4D97-AF65-F5344CB8AC3E}">
        <p14:creationId xmlns:p14="http://schemas.microsoft.com/office/powerpoint/2010/main" val="313159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D903A90-F8D9-46E2-8FF8-BDAB7A83E9F3}" type="datetime1">
              <a:rPr lang="en-GB" smtClean="0"/>
              <a:t>15/10/2024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336624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EFD73727-F196-47F8-B345-F96F1DE35163}" type="datetime1">
              <a:rPr lang="en-GB" smtClean="0"/>
              <a:t>15/10/2024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170334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EC9D52-A7AF-4997-9568-106E686A3BBB}" type="datetime1">
              <a:rPr lang="en-GB" smtClean="0"/>
              <a:t>15/10/2024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233EFF0-40C5-4C15-BE10-FD850E601B9D}" type="slidenum">
              <a:rPr lang="en-GB" smtClean="0"/>
              <a:t>‹N›</a:t>
            </a:fld>
            <a:endParaRPr lang="en-GB"/>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1193185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01013-D3C5-48C1-8AD4-B290BAF9CFA6}" type="datetime1">
              <a:rPr lang="en-GB" smtClean="0"/>
              <a:t>15/10/2024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228982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E38C6E9-EA8F-466A-98BF-A5D60277F544}" type="datetime1">
              <a:rPr lang="en-GB" smtClean="0"/>
              <a:t>15/10/2024</a:t>
            </a:fld>
            <a:endParaRPr lang="en-GB"/>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233EFF0-40C5-4C15-BE10-FD850E601B9D}" type="slidenum">
              <a:rPr lang="en-GB" smtClean="0"/>
              <a:t>‹N›</a:t>
            </a:fld>
            <a:endParaRPr lang="en-GB"/>
          </a:p>
        </p:txBody>
      </p:sp>
    </p:spTree>
    <p:extLst>
      <p:ext uri="{BB962C8B-B14F-4D97-AF65-F5344CB8AC3E}">
        <p14:creationId xmlns:p14="http://schemas.microsoft.com/office/powerpoint/2010/main" val="265219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314B5E1-3F12-4568-B01D-92D339D9BA5B}" type="datetime1">
              <a:rPr lang="en-GB" smtClean="0"/>
              <a:t>15/10/2024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33EFF0-40C5-4C15-BE10-FD850E601B9D}" type="slidenum">
              <a:rPr lang="en-GB" smtClean="0"/>
              <a:t>‹N›</a:t>
            </a:fld>
            <a:endParaRPr lang="en-GB"/>
          </a:p>
        </p:txBody>
      </p:sp>
    </p:spTree>
    <p:extLst>
      <p:ext uri="{BB962C8B-B14F-4D97-AF65-F5344CB8AC3E}">
        <p14:creationId xmlns:p14="http://schemas.microsoft.com/office/powerpoint/2010/main" val="409393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9D31C56-D557-41BF-9228-D27DACCB605D}" type="datetime1">
              <a:rPr lang="en-GB" smtClean="0"/>
              <a:t>15/10/2024</a:t>
            </a:fld>
            <a:endParaRPr lang="en-GB"/>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GB"/>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233EFF0-40C5-4C15-BE10-FD850E601B9D}" type="slidenum">
              <a:rPr lang="en-GB" smtClean="0"/>
              <a:t>‹N›</a:t>
            </a:fld>
            <a:endParaRPr lang="en-GB"/>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40942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youtube.com/watch?v=aQxKkF7O8i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EA211A2-5876-B3A1-DF76-D6482C138537}"/>
              </a:ext>
            </a:extLst>
          </p:cNvPr>
          <p:cNvSpPr>
            <a:spLocks noGrp="1"/>
          </p:cNvSpPr>
          <p:nvPr>
            <p:ph type="sldNum" sz="quarter" idx="12"/>
          </p:nvPr>
        </p:nvSpPr>
        <p:spPr/>
        <p:txBody>
          <a:bodyPr/>
          <a:lstStyle/>
          <a:p>
            <a:fld id="{6233EFF0-40C5-4C15-BE10-FD850E601B9D}" type="slidenum">
              <a:rPr lang="en-GB" smtClean="0"/>
              <a:t>1</a:t>
            </a:fld>
            <a:endParaRPr lang="en-GB"/>
          </a:p>
        </p:txBody>
      </p:sp>
      <p:pic>
        <p:nvPicPr>
          <p:cNvPr id="4" name="Immagine 3" descr="Immagine che contiene Policromia, schermata, laser, luce&#10;&#10;Descrizione generata automaticamente">
            <a:extLst>
              <a:ext uri="{FF2B5EF4-FFF2-40B4-BE49-F238E27FC236}">
                <a16:creationId xmlns:a16="http://schemas.microsoft.com/office/drawing/2014/main" id="{9F53141F-DBC8-AAC7-8AD1-838FF8ADC156}"/>
              </a:ext>
            </a:extLst>
          </p:cNvPr>
          <p:cNvPicPr>
            <a:picLocks noChangeAspect="1"/>
          </p:cNvPicPr>
          <p:nvPr/>
        </p:nvPicPr>
        <p:blipFill rotWithShape="1">
          <a:blip r:embed="rId2">
            <a:extLst>
              <a:ext uri="{28A0092B-C50C-407E-A947-70E740481C1C}">
                <a14:useLocalDpi xmlns:a14="http://schemas.microsoft.com/office/drawing/2010/main" val="0"/>
              </a:ext>
            </a:extLst>
          </a:blip>
          <a:srcRect t="4835" r="71880"/>
          <a:stretch/>
        </p:blipFill>
        <p:spPr>
          <a:xfrm>
            <a:off x="974044" y="1564640"/>
            <a:ext cx="4473887" cy="4477857"/>
          </a:xfrm>
          <a:prstGeom prst="rect">
            <a:avLst/>
          </a:prstGeom>
        </p:spPr>
      </p:pic>
      <p:pic>
        <p:nvPicPr>
          <p:cNvPr id="6" name="Immagine 5" descr="Immagine che contiene Policromia, schermata, laser, luce&#10;&#10;Descrizione generata automaticamente">
            <a:extLst>
              <a:ext uri="{FF2B5EF4-FFF2-40B4-BE49-F238E27FC236}">
                <a16:creationId xmlns:a16="http://schemas.microsoft.com/office/drawing/2014/main" id="{AEB177F2-282E-5BBA-4B57-4528E1421AA4}"/>
              </a:ext>
            </a:extLst>
          </p:cNvPr>
          <p:cNvPicPr>
            <a:picLocks noChangeAspect="1"/>
          </p:cNvPicPr>
          <p:nvPr/>
        </p:nvPicPr>
        <p:blipFill rotWithShape="1">
          <a:blip r:embed="rId2">
            <a:extLst>
              <a:ext uri="{28A0092B-C50C-407E-A947-70E740481C1C}">
                <a14:useLocalDpi xmlns:a14="http://schemas.microsoft.com/office/drawing/2010/main" val="0"/>
              </a:ext>
            </a:extLst>
          </a:blip>
          <a:srcRect l="69403" t="4740" r="2477" b="50095"/>
          <a:stretch/>
        </p:blipFill>
        <p:spPr>
          <a:xfrm>
            <a:off x="974046" y="1564640"/>
            <a:ext cx="4473885" cy="2125170"/>
          </a:xfrm>
          <a:prstGeom prst="rect">
            <a:avLst/>
          </a:prstGeom>
        </p:spPr>
      </p:pic>
      <p:cxnSp>
        <p:nvCxnSpPr>
          <p:cNvPr id="8" name="Connettore diritto 7">
            <a:extLst>
              <a:ext uri="{FF2B5EF4-FFF2-40B4-BE49-F238E27FC236}">
                <a16:creationId xmlns:a16="http://schemas.microsoft.com/office/drawing/2014/main" id="{4B49881F-80A9-D79C-D54C-D780B6F47B9A}"/>
              </a:ext>
            </a:extLst>
          </p:cNvPr>
          <p:cNvCxnSpPr>
            <a:cxnSpLocks/>
          </p:cNvCxnSpPr>
          <p:nvPr/>
        </p:nvCxnSpPr>
        <p:spPr>
          <a:xfrm>
            <a:off x="1056640" y="3689810"/>
            <a:ext cx="4473885"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0" name="Immagine 9" descr="Immagine che contiene schermata&#10;&#10;Descrizione generata automaticamente">
            <a:extLst>
              <a:ext uri="{FF2B5EF4-FFF2-40B4-BE49-F238E27FC236}">
                <a16:creationId xmlns:a16="http://schemas.microsoft.com/office/drawing/2014/main" id="{44988F88-DF13-CB89-7498-8C97ED417C78}"/>
              </a:ext>
            </a:extLst>
          </p:cNvPr>
          <p:cNvPicPr>
            <a:picLocks noChangeAspect="1"/>
          </p:cNvPicPr>
          <p:nvPr/>
        </p:nvPicPr>
        <p:blipFill rotWithShape="1">
          <a:blip r:embed="rId3">
            <a:extLst>
              <a:ext uri="{28A0092B-C50C-407E-A947-70E740481C1C}">
                <a14:useLocalDpi xmlns:a14="http://schemas.microsoft.com/office/drawing/2010/main" val="0"/>
              </a:ext>
            </a:extLst>
          </a:blip>
          <a:srcRect l="11011" t="4393" r="2458" b="7540"/>
          <a:stretch/>
        </p:blipFill>
        <p:spPr>
          <a:xfrm>
            <a:off x="6096000" y="1825450"/>
            <a:ext cx="3799840" cy="3728720"/>
          </a:xfrm>
          <a:prstGeom prst="rect">
            <a:avLst/>
          </a:prstGeom>
        </p:spPr>
      </p:pic>
      <p:cxnSp>
        <p:nvCxnSpPr>
          <p:cNvPr id="16" name="Connettore diritto 15">
            <a:extLst>
              <a:ext uri="{FF2B5EF4-FFF2-40B4-BE49-F238E27FC236}">
                <a16:creationId xmlns:a16="http://schemas.microsoft.com/office/drawing/2014/main" id="{3129D668-41F7-B8F4-1B3E-CE9D09897978}"/>
              </a:ext>
            </a:extLst>
          </p:cNvPr>
          <p:cNvCxnSpPr>
            <a:cxnSpLocks/>
          </p:cNvCxnSpPr>
          <p:nvPr/>
        </p:nvCxnSpPr>
        <p:spPr>
          <a:xfrm flipH="1">
            <a:off x="5798820" y="4004770"/>
            <a:ext cx="1588583" cy="186845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74BF223B-3273-0D74-3A2A-677C3EBD076B}"/>
              </a:ext>
            </a:extLst>
          </p:cNvPr>
          <p:cNvSpPr txBox="1"/>
          <p:nvPr/>
        </p:nvSpPr>
        <p:spPr>
          <a:xfrm>
            <a:off x="2419822" y="5873220"/>
            <a:ext cx="1747520" cy="338554"/>
          </a:xfrm>
          <a:prstGeom prst="rect">
            <a:avLst/>
          </a:prstGeom>
          <a:noFill/>
        </p:spPr>
        <p:txBody>
          <a:bodyPr wrap="square" rtlCol="0">
            <a:spAutoFit/>
          </a:bodyPr>
          <a:lstStyle/>
          <a:p>
            <a:pPr algn="ctr"/>
            <a:r>
              <a:rPr lang="en-US" sz="1600" dirty="0"/>
              <a:t>Confocal</a:t>
            </a:r>
          </a:p>
        </p:txBody>
      </p:sp>
      <p:sp>
        <p:nvSpPr>
          <p:cNvPr id="19" name="CasellaDiTesto 18">
            <a:extLst>
              <a:ext uri="{FF2B5EF4-FFF2-40B4-BE49-F238E27FC236}">
                <a16:creationId xmlns:a16="http://schemas.microsoft.com/office/drawing/2014/main" id="{E1C5B56D-4233-25BB-5755-35ED83035FBA}"/>
              </a:ext>
            </a:extLst>
          </p:cNvPr>
          <p:cNvSpPr txBox="1"/>
          <p:nvPr/>
        </p:nvSpPr>
        <p:spPr>
          <a:xfrm>
            <a:off x="2419822" y="1226085"/>
            <a:ext cx="1747520" cy="338554"/>
          </a:xfrm>
          <a:prstGeom prst="rect">
            <a:avLst/>
          </a:prstGeom>
          <a:noFill/>
        </p:spPr>
        <p:txBody>
          <a:bodyPr wrap="square" rtlCol="0">
            <a:spAutoFit/>
          </a:bodyPr>
          <a:lstStyle/>
          <a:p>
            <a:pPr algn="ctr"/>
            <a:r>
              <a:rPr lang="it-IT" sz="1600" dirty="0"/>
              <a:t>ISM</a:t>
            </a:r>
            <a:endParaRPr lang="en-GB" sz="1600" dirty="0"/>
          </a:p>
        </p:txBody>
      </p:sp>
      <p:pic>
        <p:nvPicPr>
          <p:cNvPr id="28" name="Immagine 27" descr="Immagine che contiene schermata, Policromia&#10;&#10;Descrizione generata automaticamente">
            <a:extLst>
              <a:ext uri="{FF2B5EF4-FFF2-40B4-BE49-F238E27FC236}">
                <a16:creationId xmlns:a16="http://schemas.microsoft.com/office/drawing/2014/main" id="{609D6E53-F986-AE2C-8A90-1A719083890F}"/>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50000"/>
          <a:stretch/>
        </p:blipFill>
        <p:spPr>
          <a:xfrm>
            <a:off x="6084415" y="1781505"/>
            <a:ext cx="3811425" cy="1908304"/>
          </a:xfrm>
          <a:prstGeom prst="rect">
            <a:avLst/>
          </a:prstGeom>
        </p:spPr>
      </p:pic>
      <p:sp>
        <p:nvSpPr>
          <p:cNvPr id="11" name="Rettangolo 10">
            <a:extLst>
              <a:ext uri="{FF2B5EF4-FFF2-40B4-BE49-F238E27FC236}">
                <a16:creationId xmlns:a16="http://schemas.microsoft.com/office/drawing/2014/main" id="{E521C169-32CA-8486-A5DE-F9A507A9FDD5}"/>
              </a:ext>
            </a:extLst>
          </p:cNvPr>
          <p:cNvSpPr/>
          <p:nvPr/>
        </p:nvSpPr>
        <p:spPr>
          <a:xfrm>
            <a:off x="7387403" y="3374850"/>
            <a:ext cx="608515" cy="62992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ttore diritto 12">
            <a:extLst>
              <a:ext uri="{FF2B5EF4-FFF2-40B4-BE49-F238E27FC236}">
                <a16:creationId xmlns:a16="http://schemas.microsoft.com/office/drawing/2014/main" id="{32C10648-D61A-F63F-01EB-372A4553AAE9}"/>
              </a:ext>
            </a:extLst>
          </p:cNvPr>
          <p:cNvCxnSpPr>
            <a:cxnSpLocks/>
          </p:cNvCxnSpPr>
          <p:nvPr/>
        </p:nvCxnSpPr>
        <p:spPr>
          <a:xfrm flipH="1" flipV="1">
            <a:off x="5745480" y="1623060"/>
            <a:ext cx="1641923" cy="175178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A615509E-217B-5B78-C4CF-EBF2B731B6B8}"/>
              </a:ext>
            </a:extLst>
          </p:cNvPr>
          <p:cNvCxnSpPr>
            <a:stCxn id="10" idx="1"/>
            <a:endCxn id="10" idx="3"/>
          </p:cNvCxnSpPr>
          <p:nvPr/>
        </p:nvCxnSpPr>
        <p:spPr>
          <a:xfrm>
            <a:off x="6096000" y="3689810"/>
            <a:ext cx="3799840"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421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50C292-CB35-D96C-C205-106F93CB6C47}"/>
              </a:ext>
            </a:extLst>
          </p:cNvPr>
          <p:cNvSpPr>
            <a:spLocks noGrp="1"/>
          </p:cNvSpPr>
          <p:nvPr>
            <p:ph type="title"/>
          </p:nvPr>
        </p:nvSpPr>
        <p:spPr/>
        <p:txBody>
          <a:bodyPr/>
          <a:lstStyle/>
          <a:p>
            <a:r>
              <a:rPr lang="it-IT" dirty="0"/>
              <a:t>The </a:t>
            </a:r>
            <a:r>
              <a:rPr lang="it-IT" dirty="0" err="1"/>
              <a:t>ism</a:t>
            </a:r>
            <a:r>
              <a:rPr lang="it-IT" dirty="0"/>
              <a:t> dataset</a:t>
            </a:r>
            <a:endParaRPr lang="en-GB" dirty="0"/>
          </a:p>
        </p:txBody>
      </p:sp>
      <p:pic>
        <p:nvPicPr>
          <p:cNvPr id="5" name="Immagine 4" descr="Immagine che contiene testo, schermata, diagramma, linea&#10;&#10;Descrizione generata automaticamente">
            <a:extLst>
              <a:ext uri="{FF2B5EF4-FFF2-40B4-BE49-F238E27FC236}">
                <a16:creationId xmlns:a16="http://schemas.microsoft.com/office/drawing/2014/main" id="{5ED8A277-4CE6-2894-E6A6-7182393C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6911" y="2062263"/>
            <a:ext cx="3123408" cy="4656085"/>
          </a:xfrm>
          <a:prstGeom prst="rect">
            <a:avLst/>
          </a:prstGeom>
        </p:spPr>
      </p:pic>
      <p:sp>
        <p:nvSpPr>
          <p:cNvPr id="6" name="Rettangolo 5">
            <a:extLst>
              <a:ext uri="{FF2B5EF4-FFF2-40B4-BE49-F238E27FC236}">
                <a16:creationId xmlns:a16="http://schemas.microsoft.com/office/drawing/2014/main" id="{60BB6220-680B-332F-26D1-9843921597F2}"/>
              </a:ext>
            </a:extLst>
          </p:cNvPr>
          <p:cNvSpPr/>
          <p:nvPr/>
        </p:nvSpPr>
        <p:spPr>
          <a:xfrm>
            <a:off x="7412477" y="2062263"/>
            <a:ext cx="496111" cy="29766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8C92A4C0-FBEF-BE41-835E-410FFCECE74E}"/>
              </a:ext>
            </a:extLst>
          </p:cNvPr>
          <p:cNvSpPr>
            <a:spLocks noGrp="1"/>
          </p:cNvSpPr>
          <p:nvPr>
            <p:ph idx="1"/>
          </p:nvPr>
        </p:nvSpPr>
        <p:spPr>
          <a:xfrm>
            <a:off x="581191" y="2180496"/>
            <a:ext cx="6082255" cy="3678303"/>
          </a:xfrm>
        </p:spPr>
        <p:txBody>
          <a:bodyPr/>
          <a:lstStyle/>
          <a:p>
            <a:pPr marL="0" indent="0" algn="just">
              <a:buNone/>
            </a:pPr>
            <a:r>
              <a:rPr lang="en-US" dirty="0"/>
              <a:t>The data is intrinsically 4D: </a:t>
            </a:r>
            <a:r>
              <a:rPr lang="en-US" dirty="0" err="1"/>
              <a:t>x,y</a:t>
            </a:r>
            <a:r>
              <a:rPr lang="en-US" dirty="0"/>
              <a:t> position of the scan and </a:t>
            </a:r>
            <a:r>
              <a:rPr lang="en-US" dirty="0" err="1"/>
              <a:t>x,y</a:t>
            </a:r>
            <a:r>
              <a:rPr lang="en-US" dirty="0"/>
              <a:t> position of the detector). It can be seen as a 5x5 micro-image for every scanned pixel or as 25 </a:t>
            </a:r>
            <a:r>
              <a:rPr lang="en-US" dirty="0" err="1"/>
              <a:t>NxN</a:t>
            </a:r>
            <a:r>
              <a:rPr lang="en-US" dirty="0"/>
              <a:t> shifted images (one for every SPAD)</a:t>
            </a:r>
          </a:p>
          <a:p>
            <a:pPr marL="0" indent="0" algn="just">
              <a:buNone/>
            </a:pPr>
            <a:endParaRPr lang="en-US" dirty="0"/>
          </a:p>
          <a:p>
            <a:pPr marL="0" indent="0" algn="just">
              <a:buNone/>
            </a:pPr>
            <a:r>
              <a:rPr lang="en-US" dirty="0"/>
              <a:t>In addition, every pixel contains the information on the time evolution of the detected signal</a:t>
            </a:r>
          </a:p>
          <a:p>
            <a:pPr marL="0" indent="0" algn="just">
              <a:buNone/>
            </a:pPr>
            <a:endParaRPr lang="en-US" dirty="0"/>
          </a:p>
          <a:p>
            <a:pPr marL="0" indent="0" algn="just">
              <a:buNone/>
            </a:pPr>
            <a:r>
              <a:rPr lang="en-US" dirty="0"/>
              <a:t>In practice the data are stored in a 6-dimensional form: (</a:t>
            </a:r>
            <a:r>
              <a:rPr lang="en-US" dirty="0" err="1"/>
              <a:t>x</a:t>
            </a:r>
            <a:r>
              <a:rPr lang="en-US" baseline="-25000" dirty="0" err="1"/>
              <a:t>scan</a:t>
            </a:r>
            <a:r>
              <a:rPr lang="en-US" dirty="0"/>
              <a:t>,  </a:t>
            </a:r>
            <a:r>
              <a:rPr lang="en-US" dirty="0" err="1"/>
              <a:t>y</a:t>
            </a:r>
            <a:r>
              <a:rPr lang="en-US" baseline="-25000" dirty="0" err="1"/>
              <a:t>scan</a:t>
            </a:r>
            <a:r>
              <a:rPr lang="en-US" dirty="0"/>
              <a:t>,  </a:t>
            </a:r>
            <a:r>
              <a:rPr lang="en-US" dirty="0" err="1"/>
              <a:t>z</a:t>
            </a:r>
            <a:r>
              <a:rPr lang="en-US" baseline="-25000" dirty="0" err="1"/>
              <a:t>scan</a:t>
            </a:r>
            <a:r>
              <a:rPr lang="en-US" dirty="0"/>
              <a:t>,  t, channel,  rep.)</a:t>
            </a:r>
          </a:p>
        </p:txBody>
      </p:sp>
      <p:sp>
        <p:nvSpPr>
          <p:cNvPr id="7" name="Segnaposto numero diapositiva 6">
            <a:extLst>
              <a:ext uri="{FF2B5EF4-FFF2-40B4-BE49-F238E27FC236}">
                <a16:creationId xmlns:a16="http://schemas.microsoft.com/office/drawing/2014/main" id="{E6B02502-EE95-7592-2A63-79B08B96CD61}"/>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10</a:t>
            </a:fld>
            <a:endParaRPr lang="en-GB" dirty="0"/>
          </a:p>
        </p:txBody>
      </p:sp>
    </p:spTree>
    <p:extLst>
      <p:ext uri="{BB962C8B-B14F-4D97-AF65-F5344CB8AC3E}">
        <p14:creationId xmlns:p14="http://schemas.microsoft.com/office/powerpoint/2010/main" val="340144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D2F948-C80D-9836-5BA4-95A8C61028BB}"/>
              </a:ext>
            </a:extLst>
          </p:cNvPr>
          <p:cNvSpPr>
            <a:spLocks noGrp="1"/>
          </p:cNvSpPr>
          <p:nvPr>
            <p:ph type="title"/>
          </p:nvPr>
        </p:nvSpPr>
        <p:spPr/>
        <p:txBody>
          <a:bodyPr/>
          <a:lstStyle/>
          <a:p>
            <a:r>
              <a:rPr lang="it-IT" dirty="0"/>
              <a:t>Image </a:t>
            </a:r>
            <a:r>
              <a:rPr lang="it-IT" dirty="0" err="1"/>
              <a:t>reconstruction</a:t>
            </a:r>
            <a:endParaRPr lang="en-GB" dirty="0"/>
          </a:p>
        </p:txBody>
      </p:sp>
      <p:pic>
        <p:nvPicPr>
          <p:cNvPr id="5" name="Segnaposto contenuto 4" descr="Immagine che contiene schermata, modello, Policromia, quadrato&#10;&#10;Descrizione generata automaticamente">
            <a:extLst>
              <a:ext uri="{FF2B5EF4-FFF2-40B4-BE49-F238E27FC236}">
                <a16:creationId xmlns:a16="http://schemas.microsoft.com/office/drawing/2014/main" id="{DADBC6D3-B782-5C55-415E-8E40E2005B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396" y="1947760"/>
            <a:ext cx="4814721" cy="4725795"/>
          </a:xfrm>
        </p:spPr>
      </p:pic>
      <p:cxnSp>
        <p:nvCxnSpPr>
          <p:cNvPr id="7" name="Connettore 2 6">
            <a:extLst>
              <a:ext uri="{FF2B5EF4-FFF2-40B4-BE49-F238E27FC236}">
                <a16:creationId xmlns:a16="http://schemas.microsoft.com/office/drawing/2014/main" id="{CB373DB2-5086-F8CF-D943-00EAF0347467}"/>
              </a:ext>
            </a:extLst>
          </p:cNvPr>
          <p:cNvCxnSpPr>
            <a:cxnSpLocks/>
            <a:stCxn id="5" idx="3"/>
            <a:endCxn id="4" idx="1"/>
          </p:cNvCxnSpPr>
          <p:nvPr/>
        </p:nvCxnSpPr>
        <p:spPr>
          <a:xfrm>
            <a:off x="5282117" y="4310658"/>
            <a:ext cx="813884" cy="826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EB9B7C44-3DCD-9861-0B26-83B248078EC6}"/>
              </a:ext>
            </a:extLst>
          </p:cNvPr>
          <p:cNvCxnSpPr>
            <a:cxnSpLocks/>
            <a:stCxn id="5" idx="3"/>
            <a:endCxn id="10" idx="1"/>
          </p:cNvCxnSpPr>
          <p:nvPr/>
        </p:nvCxnSpPr>
        <p:spPr>
          <a:xfrm>
            <a:off x="5282117" y="4310658"/>
            <a:ext cx="813883" cy="16464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D03AACF7-FC18-0B33-4B1B-A3E87FFB8ED6}"/>
              </a:ext>
            </a:extLst>
          </p:cNvPr>
          <p:cNvSpPr txBox="1"/>
          <p:nvPr/>
        </p:nvSpPr>
        <p:spPr>
          <a:xfrm>
            <a:off x="9938732" y="2047406"/>
            <a:ext cx="1785872" cy="1077218"/>
          </a:xfrm>
          <a:prstGeom prst="rect">
            <a:avLst/>
          </a:prstGeom>
          <a:noFill/>
          <a:ln>
            <a:solidFill>
              <a:schemeClr val="accent1"/>
            </a:solidFill>
          </a:ln>
        </p:spPr>
        <p:txBody>
          <a:bodyPr wrap="square" rtlCol="0">
            <a:spAutoFit/>
          </a:bodyPr>
          <a:lstStyle/>
          <a:p>
            <a:pPr algn="ctr"/>
            <a:r>
              <a:rPr lang="it-IT" sz="1600" dirty="0"/>
              <a:t>Sum </a:t>
            </a:r>
            <a:r>
              <a:rPr lang="it-IT" sz="1600" dirty="0" err="1"/>
              <a:t>all</a:t>
            </a:r>
            <a:r>
              <a:rPr lang="it-IT" sz="1600" dirty="0"/>
              <a:t> the images</a:t>
            </a:r>
          </a:p>
          <a:p>
            <a:pPr algn="ctr"/>
            <a:endParaRPr lang="it-IT" sz="1600" dirty="0"/>
          </a:p>
          <a:p>
            <a:pPr algn="ctr"/>
            <a:r>
              <a:rPr lang="it-IT" sz="1600" dirty="0" err="1"/>
              <a:t>Confocal</a:t>
            </a:r>
            <a:r>
              <a:rPr lang="it-IT" sz="1600" dirty="0"/>
              <a:t> with </a:t>
            </a:r>
            <a:r>
              <a:rPr lang="it-IT" sz="1600" dirty="0" err="1"/>
              <a:t>pinhole</a:t>
            </a:r>
            <a:r>
              <a:rPr lang="it-IT" sz="1600" dirty="0"/>
              <a:t> = 1.4 AU</a:t>
            </a:r>
            <a:endParaRPr lang="en-GB" sz="1600" dirty="0"/>
          </a:p>
        </p:txBody>
      </p:sp>
      <p:sp>
        <p:nvSpPr>
          <p:cNvPr id="19" name="CasellaDiTesto 18">
            <a:extLst>
              <a:ext uri="{FF2B5EF4-FFF2-40B4-BE49-F238E27FC236}">
                <a16:creationId xmlns:a16="http://schemas.microsoft.com/office/drawing/2014/main" id="{08C8D5EE-2573-F529-F921-EBAA93EA390A}"/>
              </a:ext>
            </a:extLst>
          </p:cNvPr>
          <p:cNvSpPr txBox="1"/>
          <p:nvPr/>
        </p:nvSpPr>
        <p:spPr>
          <a:xfrm>
            <a:off x="9938732" y="5418478"/>
            <a:ext cx="1785872" cy="1077218"/>
          </a:xfrm>
          <a:prstGeom prst="rect">
            <a:avLst/>
          </a:prstGeom>
          <a:noFill/>
          <a:ln>
            <a:solidFill>
              <a:schemeClr val="accent1"/>
            </a:solidFill>
          </a:ln>
        </p:spPr>
        <p:txBody>
          <a:bodyPr wrap="square" rtlCol="0">
            <a:spAutoFit/>
          </a:bodyPr>
          <a:lstStyle/>
          <a:p>
            <a:pPr algn="ctr"/>
            <a:r>
              <a:rPr lang="it-IT" sz="1600" dirty="0" err="1"/>
              <a:t>Adaptive</a:t>
            </a:r>
            <a:r>
              <a:rPr lang="it-IT" sz="1600" dirty="0"/>
              <a:t> Pixel </a:t>
            </a:r>
            <a:r>
              <a:rPr lang="it-IT" sz="1600" dirty="0" err="1"/>
              <a:t>Reassignment</a:t>
            </a:r>
            <a:endParaRPr lang="it-IT" sz="1600" dirty="0"/>
          </a:p>
          <a:p>
            <a:pPr algn="ctr"/>
            <a:endParaRPr lang="it-IT" sz="1600" dirty="0"/>
          </a:p>
          <a:p>
            <a:pPr algn="ctr"/>
            <a:r>
              <a:rPr lang="it-IT" sz="1600" dirty="0"/>
              <a:t>ISM image</a:t>
            </a:r>
            <a:endParaRPr lang="en-GB" sz="1600" dirty="0"/>
          </a:p>
        </p:txBody>
      </p:sp>
      <p:sp>
        <p:nvSpPr>
          <p:cNvPr id="24" name="CasellaDiTesto 23">
            <a:extLst>
              <a:ext uri="{FF2B5EF4-FFF2-40B4-BE49-F238E27FC236}">
                <a16:creationId xmlns:a16="http://schemas.microsoft.com/office/drawing/2014/main" id="{626EA096-31A2-76CF-0465-6613F824745C}"/>
              </a:ext>
            </a:extLst>
          </p:cNvPr>
          <p:cNvSpPr txBox="1"/>
          <p:nvPr/>
        </p:nvSpPr>
        <p:spPr>
          <a:xfrm>
            <a:off x="9938732" y="3637228"/>
            <a:ext cx="1785872" cy="1323439"/>
          </a:xfrm>
          <a:prstGeom prst="rect">
            <a:avLst/>
          </a:prstGeom>
          <a:noFill/>
          <a:ln>
            <a:solidFill>
              <a:schemeClr val="accent1"/>
            </a:solidFill>
          </a:ln>
        </p:spPr>
        <p:txBody>
          <a:bodyPr wrap="square" rtlCol="0">
            <a:spAutoFit/>
          </a:bodyPr>
          <a:lstStyle/>
          <a:p>
            <a:pPr algn="ctr"/>
            <a:r>
              <a:rPr lang="it-IT" sz="1600" dirty="0"/>
              <a:t>Take the </a:t>
            </a:r>
            <a:r>
              <a:rPr lang="it-IT" sz="1600" dirty="0" err="1"/>
              <a:t>central</a:t>
            </a:r>
            <a:r>
              <a:rPr lang="it-IT" sz="1600" dirty="0"/>
              <a:t> </a:t>
            </a:r>
            <a:r>
              <a:rPr lang="it-IT" sz="1600" dirty="0" err="1"/>
              <a:t>element</a:t>
            </a:r>
            <a:endParaRPr lang="it-IT" sz="1600" dirty="0"/>
          </a:p>
          <a:p>
            <a:pPr algn="ctr"/>
            <a:endParaRPr lang="it-IT" sz="1600" dirty="0"/>
          </a:p>
          <a:p>
            <a:pPr algn="ctr"/>
            <a:r>
              <a:rPr lang="it-IT" sz="1600" dirty="0" err="1"/>
              <a:t>Confocal</a:t>
            </a:r>
            <a:r>
              <a:rPr lang="it-IT" sz="1600" dirty="0"/>
              <a:t> with </a:t>
            </a:r>
            <a:r>
              <a:rPr lang="it-IT" sz="1600" dirty="0" err="1"/>
              <a:t>pinhole</a:t>
            </a:r>
            <a:r>
              <a:rPr lang="it-IT" sz="1600" dirty="0"/>
              <a:t> = 0.2 AU</a:t>
            </a:r>
            <a:endParaRPr lang="en-GB" sz="1600" dirty="0"/>
          </a:p>
        </p:txBody>
      </p:sp>
      <p:pic>
        <p:nvPicPr>
          <p:cNvPr id="4" name="Immagine 3" descr="Immagine che contiene schermata, Policromia&#10;&#10;Descrizione generata automaticamente">
            <a:extLst>
              <a:ext uri="{FF2B5EF4-FFF2-40B4-BE49-F238E27FC236}">
                <a16:creationId xmlns:a16="http://schemas.microsoft.com/office/drawing/2014/main" id="{9AC69B12-CF84-99C8-F6B6-9A11167A392A}"/>
              </a:ext>
            </a:extLst>
          </p:cNvPr>
          <p:cNvPicPr>
            <a:picLocks noChangeAspect="1"/>
          </p:cNvPicPr>
          <p:nvPr/>
        </p:nvPicPr>
        <p:blipFill rotWithShape="1">
          <a:blip r:embed="rId3">
            <a:extLst>
              <a:ext uri="{28A0092B-C50C-407E-A947-70E740481C1C}">
                <a14:useLocalDpi xmlns:a14="http://schemas.microsoft.com/office/drawing/2010/main" val="0"/>
              </a:ext>
            </a:extLst>
          </a:blip>
          <a:srcRect l="9109" t="2156" b="6055"/>
          <a:stretch/>
        </p:blipFill>
        <p:spPr>
          <a:xfrm>
            <a:off x="6096001" y="3524004"/>
            <a:ext cx="1931961" cy="1589837"/>
          </a:xfrm>
          <a:prstGeom prst="rect">
            <a:avLst/>
          </a:prstGeom>
        </p:spPr>
      </p:pic>
      <p:pic>
        <p:nvPicPr>
          <p:cNvPr id="8" name="Immagine 7" descr="Immagine che contiene schermata, Policromia&#10;&#10;Descrizione generata automaticamente">
            <a:extLst>
              <a:ext uri="{FF2B5EF4-FFF2-40B4-BE49-F238E27FC236}">
                <a16:creationId xmlns:a16="http://schemas.microsoft.com/office/drawing/2014/main" id="{AB97D83F-1251-4BFB-3ACE-7EDD466209E2}"/>
              </a:ext>
            </a:extLst>
          </p:cNvPr>
          <p:cNvPicPr>
            <a:picLocks noChangeAspect="1"/>
          </p:cNvPicPr>
          <p:nvPr/>
        </p:nvPicPr>
        <p:blipFill rotWithShape="1">
          <a:blip r:embed="rId4">
            <a:extLst>
              <a:ext uri="{28A0092B-C50C-407E-A947-70E740481C1C}">
                <a14:useLocalDpi xmlns:a14="http://schemas.microsoft.com/office/drawing/2010/main" val="0"/>
              </a:ext>
            </a:extLst>
          </a:blip>
          <a:srcRect l="8132" b="6922"/>
          <a:stretch/>
        </p:blipFill>
        <p:spPr>
          <a:xfrm>
            <a:off x="6096000" y="1865331"/>
            <a:ext cx="1999488" cy="1620175"/>
          </a:xfrm>
          <a:prstGeom prst="rect">
            <a:avLst/>
          </a:prstGeom>
        </p:spPr>
      </p:pic>
      <p:pic>
        <p:nvPicPr>
          <p:cNvPr id="10" name="Immagine 9" descr="Immagine che contiene schermata, Policromia, laser&#10;&#10;Descrizione generata automaticamente">
            <a:extLst>
              <a:ext uri="{FF2B5EF4-FFF2-40B4-BE49-F238E27FC236}">
                <a16:creationId xmlns:a16="http://schemas.microsoft.com/office/drawing/2014/main" id="{8721AF56-4870-A45C-6CEA-C7B3659CE1E1}"/>
              </a:ext>
            </a:extLst>
          </p:cNvPr>
          <p:cNvPicPr>
            <a:picLocks noChangeAspect="1"/>
          </p:cNvPicPr>
          <p:nvPr/>
        </p:nvPicPr>
        <p:blipFill rotWithShape="1">
          <a:blip r:embed="rId5">
            <a:extLst>
              <a:ext uri="{28A0092B-C50C-407E-A947-70E740481C1C}">
                <a14:useLocalDpi xmlns:a14="http://schemas.microsoft.com/office/drawing/2010/main" val="0"/>
              </a:ext>
            </a:extLst>
          </a:blip>
          <a:srcRect l="7814" b="6921"/>
          <a:stretch/>
        </p:blipFill>
        <p:spPr>
          <a:xfrm>
            <a:off x="6096000" y="5151191"/>
            <a:ext cx="1931962" cy="1611793"/>
          </a:xfrm>
          <a:prstGeom prst="rect">
            <a:avLst/>
          </a:prstGeom>
        </p:spPr>
      </p:pic>
      <p:cxnSp>
        <p:nvCxnSpPr>
          <p:cNvPr id="13" name="Connettore 2 12">
            <a:extLst>
              <a:ext uri="{FF2B5EF4-FFF2-40B4-BE49-F238E27FC236}">
                <a16:creationId xmlns:a16="http://schemas.microsoft.com/office/drawing/2014/main" id="{36516955-6385-C67C-28B7-044722F95ECC}"/>
              </a:ext>
            </a:extLst>
          </p:cNvPr>
          <p:cNvCxnSpPr>
            <a:cxnSpLocks/>
            <a:stCxn id="5" idx="3"/>
            <a:endCxn id="8" idx="1"/>
          </p:cNvCxnSpPr>
          <p:nvPr/>
        </p:nvCxnSpPr>
        <p:spPr>
          <a:xfrm flipV="1">
            <a:off x="5282117" y="2675419"/>
            <a:ext cx="813883" cy="163523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3" name="Immagine 32" descr="Immagine che contiene schermata, Ambra, Policromia, luce&#10;&#10;Descrizione generata automaticamente">
            <a:extLst>
              <a:ext uri="{FF2B5EF4-FFF2-40B4-BE49-F238E27FC236}">
                <a16:creationId xmlns:a16="http://schemas.microsoft.com/office/drawing/2014/main" id="{7C5390C2-0443-441D-1013-E82751D472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254" y="1977577"/>
            <a:ext cx="1471654" cy="1469126"/>
          </a:xfrm>
          <a:prstGeom prst="rect">
            <a:avLst/>
          </a:prstGeom>
        </p:spPr>
      </p:pic>
      <p:pic>
        <p:nvPicPr>
          <p:cNvPr id="35" name="Immagine 34" descr="Immagine che contiene schermata, Ambra, Policromia, luce&#10;&#10;Descrizione generata automaticamente">
            <a:extLst>
              <a:ext uri="{FF2B5EF4-FFF2-40B4-BE49-F238E27FC236}">
                <a16:creationId xmlns:a16="http://schemas.microsoft.com/office/drawing/2014/main" id="{299B8F0A-FD90-9153-2C0A-CC79139176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4814" y="3601938"/>
            <a:ext cx="1464094" cy="1469126"/>
          </a:xfrm>
          <a:prstGeom prst="rect">
            <a:avLst/>
          </a:prstGeom>
        </p:spPr>
      </p:pic>
      <p:pic>
        <p:nvPicPr>
          <p:cNvPr id="37" name="Immagine 36" descr="Immagine che contiene Ambra, schermata, luce&#10;&#10;Descrizione generata automaticamente">
            <a:extLst>
              <a:ext uri="{FF2B5EF4-FFF2-40B4-BE49-F238E27FC236}">
                <a16:creationId xmlns:a16="http://schemas.microsoft.com/office/drawing/2014/main" id="{A477E0E6-6C92-0056-53F8-CBE3CAA41C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813" y="5226299"/>
            <a:ext cx="1464095" cy="1461575"/>
          </a:xfrm>
          <a:prstGeom prst="rect">
            <a:avLst/>
          </a:prstGeom>
        </p:spPr>
      </p:pic>
      <p:sp>
        <p:nvSpPr>
          <p:cNvPr id="6" name="Segnaposto numero diapositiva 5">
            <a:extLst>
              <a:ext uri="{FF2B5EF4-FFF2-40B4-BE49-F238E27FC236}">
                <a16:creationId xmlns:a16="http://schemas.microsoft.com/office/drawing/2014/main" id="{7E21C247-3BFD-A9E1-3832-1FAD39079741}"/>
              </a:ext>
            </a:extLst>
          </p:cNvPr>
          <p:cNvSpPr>
            <a:spLocks noGrp="1"/>
          </p:cNvSpPr>
          <p:nvPr>
            <p:ph type="sldNum" sz="quarter" idx="12"/>
          </p:nvPr>
        </p:nvSpPr>
        <p:spPr>
          <a:xfrm>
            <a:off x="10558300" y="6490992"/>
            <a:ext cx="1052508" cy="365125"/>
          </a:xfrm>
        </p:spPr>
        <p:txBody>
          <a:bodyPr/>
          <a:lstStyle/>
          <a:p>
            <a:fld id="{6233EFF0-40C5-4C15-BE10-FD850E601B9D}" type="slidenum">
              <a:rPr lang="en-GB" smtClean="0"/>
              <a:t>11</a:t>
            </a:fld>
            <a:endParaRPr lang="en-GB" dirty="0"/>
          </a:p>
        </p:txBody>
      </p:sp>
    </p:spTree>
    <p:extLst>
      <p:ext uri="{BB962C8B-B14F-4D97-AF65-F5344CB8AC3E}">
        <p14:creationId xmlns:p14="http://schemas.microsoft.com/office/powerpoint/2010/main" val="201917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47645B-539C-BE50-DAB8-E723D13B2E51}"/>
              </a:ext>
            </a:extLst>
          </p:cNvPr>
          <p:cNvSpPr>
            <a:spLocks noGrp="1"/>
          </p:cNvSpPr>
          <p:nvPr>
            <p:ph type="title"/>
          </p:nvPr>
        </p:nvSpPr>
        <p:spPr/>
        <p:txBody>
          <a:bodyPr/>
          <a:lstStyle/>
          <a:p>
            <a:r>
              <a:rPr lang="it-IT" dirty="0"/>
              <a:t>Pixel </a:t>
            </a:r>
            <a:r>
              <a:rPr lang="it-IT" dirty="0" err="1"/>
              <a:t>reassignment</a:t>
            </a:r>
            <a:endParaRPr lang="en-GB" dirty="0"/>
          </a:p>
        </p:txBody>
      </p:sp>
      <p:pic>
        <p:nvPicPr>
          <p:cNvPr id="5" name="Segnaposto contenuto 4" descr="Immagine che contiene modello, quadrato, Simmetria, Policromia&#10;&#10;Descrizione generata automaticamente">
            <a:extLst>
              <a:ext uri="{FF2B5EF4-FFF2-40B4-BE49-F238E27FC236}">
                <a16:creationId xmlns:a16="http://schemas.microsoft.com/office/drawing/2014/main" id="{C642F101-ED3A-8A3D-6130-A375E4306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090" y="4060082"/>
            <a:ext cx="2490901" cy="2484124"/>
          </a:xfrm>
        </p:spPr>
      </p:pic>
      <p:pic>
        <p:nvPicPr>
          <p:cNvPr id="7" name="Immagine 6" descr="Immagine che contiene testo, schermata, diagramma&#10;&#10;Descrizione generata automaticamente">
            <a:extLst>
              <a:ext uri="{FF2B5EF4-FFF2-40B4-BE49-F238E27FC236}">
                <a16:creationId xmlns:a16="http://schemas.microsoft.com/office/drawing/2014/main" id="{A39761A7-AC4D-7288-DE16-B56F3964A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3851637"/>
            <a:ext cx="3164732" cy="2851695"/>
          </a:xfrm>
          <a:prstGeom prst="rect">
            <a:avLst/>
          </a:prstGeom>
        </p:spPr>
      </p:pic>
      <p:sp>
        <p:nvSpPr>
          <p:cNvPr id="8" name="CasellaDiTesto 7">
            <a:extLst>
              <a:ext uri="{FF2B5EF4-FFF2-40B4-BE49-F238E27FC236}">
                <a16:creationId xmlns:a16="http://schemas.microsoft.com/office/drawing/2014/main" id="{FADADFDD-3DEC-8C27-DA39-1C8F0160F6CD}"/>
              </a:ext>
            </a:extLst>
          </p:cNvPr>
          <p:cNvSpPr txBox="1"/>
          <p:nvPr/>
        </p:nvSpPr>
        <p:spPr>
          <a:xfrm>
            <a:off x="581192" y="1994170"/>
            <a:ext cx="11029616" cy="1477328"/>
          </a:xfrm>
          <a:prstGeom prst="rect">
            <a:avLst/>
          </a:prstGeom>
          <a:noFill/>
        </p:spPr>
        <p:txBody>
          <a:bodyPr wrap="square" rtlCol="0">
            <a:spAutoFit/>
          </a:bodyPr>
          <a:lstStyle/>
          <a:p>
            <a:pPr marL="285750" indent="-285750" algn="just">
              <a:buClr>
                <a:schemeClr val="accent2"/>
              </a:buClr>
              <a:buFont typeface="Wingdings" panose="05000000000000000000" pitchFamily="2" charset="2"/>
              <a:buChar char="Ø"/>
            </a:pPr>
            <a:r>
              <a:rPr lang="en-US" dirty="0"/>
              <a:t>The shift vector can be calculated based on the known parameters of my setup</a:t>
            </a:r>
          </a:p>
          <a:p>
            <a:pPr marL="285750" indent="-285750" algn="just">
              <a:buClr>
                <a:schemeClr val="accent2"/>
              </a:buClr>
              <a:buFont typeface="Wingdings" panose="05000000000000000000" pitchFamily="2" charset="2"/>
              <a:buChar char="§"/>
            </a:pPr>
            <a:endParaRPr lang="en-US" dirty="0"/>
          </a:p>
          <a:p>
            <a:pPr marL="285750" indent="-285750" algn="just">
              <a:buClr>
                <a:schemeClr val="accent2"/>
              </a:buClr>
              <a:buFont typeface="Wingdings" panose="05000000000000000000" pitchFamily="2" charset="2"/>
              <a:buChar char="Ø"/>
            </a:pPr>
            <a:r>
              <a:rPr lang="en-US" dirty="0"/>
              <a:t>Alternatively, I can find them by simulating the PSF of every SPAD and measure the displacement with respect to the central element.</a:t>
            </a:r>
          </a:p>
          <a:p>
            <a:pPr algn="just">
              <a:buClr>
                <a:schemeClr val="accent2"/>
              </a:buClr>
            </a:pPr>
            <a:r>
              <a:rPr lang="en-US" dirty="0"/>
              <a:t>    Here </a:t>
            </a:r>
            <a:r>
              <a:rPr lang="en-US" dirty="0" err="1"/>
              <a:t>i</a:t>
            </a:r>
            <a:r>
              <a:rPr lang="en-US" dirty="0"/>
              <a:t> don’t consider possible errors in the experimental setup (inhomogeneities, misalignments…)</a:t>
            </a:r>
          </a:p>
        </p:txBody>
      </p:sp>
      <p:sp>
        <p:nvSpPr>
          <p:cNvPr id="9" name="CasellaDiTesto 8">
            <a:extLst>
              <a:ext uri="{FF2B5EF4-FFF2-40B4-BE49-F238E27FC236}">
                <a16:creationId xmlns:a16="http://schemas.microsoft.com/office/drawing/2014/main" id="{459C3CBC-0EDC-61C7-AA9C-AE5F0F8218F7}"/>
              </a:ext>
            </a:extLst>
          </p:cNvPr>
          <p:cNvSpPr txBox="1"/>
          <p:nvPr/>
        </p:nvSpPr>
        <p:spPr>
          <a:xfrm>
            <a:off x="2607770" y="3766763"/>
            <a:ext cx="1303539" cy="307777"/>
          </a:xfrm>
          <a:prstGeom prst="rect">
            <a:avLst/>
          </a:prstGeom>
          <a:noFill/>
        </p:spPr>
        <p:txBody>
          <a:bodyPr wrap="square" rtlCol="0">
            <a:spAutoFit/>
          </a:bodyPr>
          <a:lstStyle/>
          <a:p>
            <a:r>
              <a:rPr lang="it-IT" sz="1400" dirty="0" err="1"/>
              <a:t>Simulated</a:t>
            </a:r>
            <a:r>
              <a:rPr lang="it-IT" sz="1400" dirty="0"/>
              <a:t> </a:t>
            </a:r>
            <a:r>
              <a:rPr lang="it-IT" sz="1400" dirty="0" err="1"/>
              <a:t>PSFs</a:t>
            </a:r>
            <a:endParaRPr lang="en-GB" sz="1400" dirty="0"/>
          </a:p>
        </p:txBody>
      </p:sp>
      <p:sp>
        <p:nvSpPr>
          <p:cNvPr id="10" name="CasellaDiTesto 9">
            <a:extLst>
              <a:ext uri="{FF2B5EF4-FFF2-40B4-BE49-F238E27FC236}">
                <a16:creationId xmlns:a16="http://schemas.microsoft.com/office/drawing/2014/main" id="{B65D8BC9-42D5-366A-C97C-9FF433BBA514}"/>
              </a:ext>
            </a:extLst>
          </p:cNvPr>
          <p:cNvSpPr txBox="1"/>
          <p:nvPr/>
        </p:nvSpPr>
        <p:spPr>
          <a:xfrm>
            <a:off x="7101191" y="3697748"/>
            <a:ext cx="1391056" cy="307777"/>
          </a:xfrm>
          <a:prstGeom prst="rect">
            <a:avLst/>
          </a:prstGeom>
          <a:solidFill>
            <a:schemeClr val="bg1"/>
          </a:solidFill>
        </p:spPr>
        <p:txBody>
          <a:bodyPr wrap="square" rtlCol="0">
            <a:spAutoFit/>
          </a:bodyPr>
          <a:lstStyle/>
          <a:p>
            <a:pPr algn="ctr"/>
            <a:r>
              <a:rPr lang="it-IT" sz="1400" dirty="0"/>
              <a:t>Shift </a:t>
            </a:r>
            <a:r>
              <a:rPr lang="it-IT" sz="1400" dirty="0" err="1"/>
              <a:t>vectors</a:t>
            </a:r>
            <a:endParaRPr lang="en-GB" sz="1400" dirty="0"/>
          </a:p>
        </p:txBody>
      </p:sp>
      <p:sp>
        <p:nvSpPr>
          <p:cNvPr id="4" name="Segnaposto numero diapositiva 3">
            <a:extLst>
              <a:ext uri="{FF2B5EF4-FFF2-40B4-BE49-F238E27FC236}">
                <a16:creationId xmlns:a16="http://schemas.microsoft.com/office/drawing/2014/main" id="{460C54F2-FAAC-1916-1EB4-A713F0BB229A}"/>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12</a:t>
            </a:fld>
            <a:endParaRPr lang="en-GB" dirty="0"/>
          </a:p>
        </p:txBody>
      </p:sp>
    </p:spTree>
    <p:extLst>
      <p:ext uri="{BB962C8B-B14F-4D97-AF65-F5344CB8AC3E}">
        <p14:creationId xmlns:p14="http://schemas.microsoft.com/office/powerpoint/2010/main" val="246511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099154-3DDD-31D3-8FBF-78F15B048BEE}"/>
              </a:ext>
            </a:extLst>
          </p:cNvPr>
          <p:cNvSpPr>
            <a:spLocks noGrp="1"/>
          </p:cNvSpPr>
          <p:nvPr>
            <p:ph type="title"/>
          </p:nvPr>
        </p:nvSpPr>
        <p:spPr/>
        <p:txBody>
          <a:bodyPr/>
          <a:lstStyle/>
          <a:p>
            <a:r>
              <a:rPr lang="it-IT" dirty="0"/>
              <a:t>Pixel </a:t>
            </a:r>
            <a:r>
              <a:rPr lang="it-IT" dirty="0" err="1"/>
              <a:t>reassignment</a:t>
            </a:r>
            <a:endParaRPr lang="en-GB" dirty="0"/>
          </a:p>
        </p:txBody>
      </p:sp>
      <p:sp>
        <p:nvSpPr>
          <p:cNvPr id="3" name="Segnaposto contenuto 2">
            <a:extLst>
              <a:ext uri="{FF2B5EF4-FFF2-40B4-BE49-F238E27FC236}">
                <a16:creationId xmlns:a16="http://schemas.microsoft.com/office/drawing/2014/main" id="{931435A7-11C3-64DF-0F14-0487040E84B5}"/>
              </a:ext>
            </a:extLst>
          </p:cNvPr>
          <p:cNvSpPr>
            <a:spLocks noGrp="1"/>
          </p:cNvSpPr>
          <p:nvPr>
            <p:ph idx="1"/>
          </p:nvPr>
        </p:nvSpPr>
        <p:spPr>
          <a:xfrm>
            <a:off x="513098" y="1954282"/>
            <a:ext cx="11029615" cy="876467"/>
          </a:xfrm>
        </p:spPr>
        <p:txBody>
          <a:bodyPr/>
          <a:lstStyle/>
          <a:p>
            <a:pPr marL="0" indent="0">
              <a:buNone/>
            </a:pPr>
            <a:r>
              <a:rPr lang="en-US" dirty="0"/>
              <a:t>To consider experimental errors, </a:t>
            </a:r>
            <a:r>
              <a:rPr lang="en-US" dirty="0" err="1"/>
              <a:t>i</a:t>
            </a:r>
            <a:r>
              <a:rPr lang="en-US" dirty="0"/>
              <a:t> can compute the shift vectors from the image of an unresolved object, effectively working with the experimental real PSFs</a:t>
            </a:r>
          </a:p>
        </p:txBody>
      </p:sp>
      <p:pic>
        <p:nvPicPr>
          <p:cNvPr id="5" name="Immagine 4" descr="Immagine che contiene modello, quadrato, Rettangolo, Simmetria&#10;&#10;Descrizione generata automaticamente">
            <a:extLst>
              <a:ext uri="{FF2B5EF4-FFF2-40B4-BE49-F238E27FC236}">
                <a16:creationId xmlns:a16="http://schemas.microsoft.com/office/drawing/2014/main" id="{9F8A3D86-4E7B-3A7A-6162-4117D466C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756" y="3243809"/>
            <a:ext cx="3307162" cy="3307162"/>
          </a:xfrm>
          <a:prstGeom prst="rect">
            <a:avLst/>
          </a:prstGeom>
        </p:spPr>
      </p:pic>
      <p:pic>
        <p:nvPicPr>
          <p:cNvPr id="7" name="Immagine 6">
            <a:extLst>
              <a:ext uri="{FF2B5EF4-FFF2-40B4-BE49-F238E27FC236}">
                <a16:creationId xmlns:a16="http://schemas.microsoft.com/office/drawing/2014/main" id="{C2DB3A46-FB66-82AD-CA76-A5D502B3B5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72425" y="3069075"/>
            <a:ext cx="4509188" cy="3681921"/>
          </a:xfrm>
          <a:prstGeom prst="rect">
            <a:avLst/>
          </a:prstGeom>
        </p:spPr>
      </p:pic>
      <p:sp>
        <p:nvSpPr>
          <p:cNvPr id="8" name="CasellaDiTesto 7">
            <a:extLst>
              <a:ext uri="{FF2B5EF4-FFF2-40B4-BE49-F238E27FC236}">
                <a16:creationId xmlns:a16="http://schemas.microsoft.com/office/drawing/2014/main" id="{C220B42E-8FFD-584B-7E27-3B96967AAF3A}"/>
              </a:ext>
            </a:extLst>
          </p:cNvPr>
          <p:cNvSpPr txBox="1"/>
          <p:nvPr/>
        </p:nvSpPr>
        <p:spPr>
          <a:xfrm>
            <a:off x="2446619" y="2962588"/>
            <a:ext cx="1518364" cy="307777"/>
          </a:xfrm>
          <a:prstGeom prst="rect">
            <a:avLst/>
          </a:prstGeom>
          <a:noFill/>
        </p:spPr>
        <p:txBody>
          <a:bodyPr wrap="none" rtlCol="0">
            <a:spAutoFit/>
          </a:bodyPr>
          <a:lstStyle/>
          <a:p>
            <a:r>
              <a:rPr lang="it-IT" sz="1400" dirty="0" err="1"/>
              <a:t>Experimental</a:t>
            </a:r>
            <a:r>
              <a:rPr lang="it-IT" sz="1400" dirty="0"/>
              <a:t> </a:t>
            </a:r>
            <a:r>
              <a:rPr lang="it-IT" sz="1400" dirty="0" err="1"/>
              <a:t>PSFs</a:t>
            </a:r>
            <a:endParaRPr lang="en-GB" sz="1400" dirty="0"/>
          </a:p>
        </p:txBody>
      </p:sp>
      <p:sp>
        <p:nvSpPr>
          <p:cNvPr id="9" name="CasellaDiTesto 8">
            <a:extLst>
              <a:ext uri="{FF2B5EF4-FFF2-40B4-BE49-F238E27FC236}">
                <a16:creationId xmlns:a16="http://schemas.microsoft.com/office/drawing/2014/main" id="{E9D8BAD9-F43F-D8AF-4223-060EF9D06901}"/>
              </a:ext>
            </a:extLst>
          </p:cNvPr>
          <p:cNvSpPr txBox="1"/>
          <p:nvPr/>
        </p:nvSpPr>
        <p:spPr>
          <a:xfrm>
            <a:off x="7607099" y="2987423"/>
            <a:ext cx="1673158" cy="307777"/>
          </a:xfrm>
          <a:prstGeom prst="rect">
            <a:avLst/>
          </a:prstGeom>
          <a:solidFill>
            <a:schemeClr val="bg1"/>
          </a:solidFill>
        </p:spPr>
        <p:txBody>
          <a:bodyPr wrap="square" rtlCol="0">
            <a:spAutoFit/>
          </a:bodyPr>
          <a:lstStyle/>
          <a:p>
            <a:pPr algn="ctr"/>
            <a:r>
              <a:rPr lang="it-IT" sz="1400" dirty="0"/>
              <a:t>Shift </a:t>
            </a:r>
            <a:r>
              <a:rPr lang="it-IT" sz="1400" dirty="0" err="1"/>
              <a:t>vectors</a:t>
            </a:r>
            <a:endParaRPr lang="en-GB" sz="1400" dirty="0"/>
          </a:p>
        </p:txBody>
      </p:sp>
      <p:sp>
        <p:nvSpPr>
          <p:cNvPr id="6" name="Segnaposto numero diapositiva 5">
            <a:extLst>
              <a:ext uri="{FF2B5EF4-FFF2-40B4-BE49-F238E27FC236}">
                <a16:creationId xmlns:a16="http://schemas.microsoft.com/office/drawing/2014/main" id="{E94349D6-4370-6AC9-91BC-6404DF2DA27B}"/>
              </a:ext>
            </a:extLst>
          </p:cNvPr>
          <p:cNvSpPr>
            <a:spLocks noGrp="1"/>
          </p:cNvSpPr>
          <p:nvPr>
            <p:ph type="sldNum" sz="quarter" idx="12"/>
          </p:nvPr>
        </p:nvSpPr>
        <p:spPr>
          <a:xfrm>
            <a:off x="10576612" y="6492875"/>
            <a:ext cx="1052508" cy="365125"/>
          </a:xfrm>
        </p:spPr>
        <p:txBody>
          <a:bodyPr/>
          <a:lstStyle/>
          <a:p>
            <a:fld id="{6233EFF0-40C5-4C15-BE10-FD850E601B9D}" type="slidenum">
              <a:rPr lang="en-GB" smtClean="0"/>
              <a:t>13</a:t>
            </a:fld>
            <a:endParaRPr lang="en-GB"/>
          </a:p>
        </p:txBody>
      </p:sp>
    </p:spTree>
    <p:extLst>
      <p:ext uri="{BB962C8B-B14F-4D97-AF65-F5344CB8AC3E}">
        <p14:creationId xmlns:p14="http://schemas.microsoft.com/office/powerpoint/2010/main" val="152120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A9B15A-B25E-F7E7-71BE-32F4F64E76FD}"/>
              </a:ext>
            </a:extLst>
          </p:cNvPr>
          <p:cNvSpPr>
            <a:spLocks noGrp="1"/>
          </p:cNvSpPr>
          <p:nvPr>
            <p:ph type="title"/>
          </p:nvPr>
        </p:nvSpPr>
        <p:spPr/>
        <p:txBody>
          <a:bodyPr/>
          <a:lstStyle/>
          <a:p>
            <a:r>
              <a:rPr lang="it-IT" dirty="0" err="1"/>
              <a:t>Adaptive</a:t>
            </a:r>
            <a:r>
              <a:rPr lang="it-IT" dirty="0"/>
              <a:t> Pixel </a:t>
            </a:r>
            <a:r>
              <a:rPr lang="it-IT" dirty="0" err="1"/>
              <a:t>reassignment</a:t>
            </a:r>
            <a:endParaRPr lang="en-GB" dirty="0"/>
          </a:p>
        </p:txBody>
      </p:sp>
      <p:sp>
        <p:nvSpPr>
          <p:cNvPr id="3" name="Segnaposto contenuto 2">
            <a:extLst>
              <a:ext uri="{FF2B5EF4-FFF2-40B4-BE49-F238E27FC236}">
                <a16:creationId xmlns:a16="http://schemas.microsoft.com/office/drawing/2014/main" id="{B8ABB918-1AB3-6373-741F-003376CC36ED}"/>
              </a:ext>
            </a:extLst>
          </p:cNvPr>
          <p:cNvSpPr>
            <a:spLocks noGrp="1"/>
          </p:cNvSpPr>
          <p:nvPr>
            <p:ph idx="1"/>
          </p:nvPr>
        </p:nvSpPr>
        <p:spPr>
          <a:xfrm>
            <a:off x="581192" y="2180496"/>
            <a:ext cx="5916885" cy="3678303"/>
          </a:xfrm>
        </p:spPr>
        <p:txBody>
          <a:bodyPr/>
          <a:lstStyle/>
          <a:p>
            <a:pPr marL="0" indent="0" algn="just">
              <a:buNone/>
            </a:pPr>
            <a:r>
              <a:rPr lang="en-US" dirty="0"/>
              <a:t>With Adaptive Pixel Reassignment, the shift vectors are estimate directly from the images, calculating the shift that maximizes their correlation</a:t>
            </a:r>
          </a:p>
          <a:p>
            <a:pPr algn="just"/>
            <a:endParaRPr lang="en-US" dirty="0"/>
          </a:p>
          <a:p>
            <a:pPr marL="0" indent="0" algn="just">
              <a:buNone/>
            </a:pPr>
            <a:r>
              <a:rPr lang="en-US" dirty="0"/>
              <a:t>This method has some limitations, since it assumes all the images (and the PSFs) to be identical but shifted and modulated in intensity. These effect, however, are evident only for large detectors (&gt;1 AU) and in the case of strong aberrations</a:t>
            </a:r>
          </a:p>
        </p:txBody>
      </p:sp>
      <p:pic>
        <p:nvPicPr>
          <p:cNvPr id="5" name="Immagine 4" descr="Immagine che contiene modello, quadrato, Simmetria, Policromia&#10;&#10;Descrizione generata automaticamente">
            <a:extLst>
              <a:ext uri="{FF2B5EF4-FFF2-40B4-BE49-F238E27FC236}">
                <a16:creationId xmlns:a16="http://schemas.microsoft.com/office/drawing/2014/main" id="{CA9D201C-0E75-6B3B-D0A7-CB12B66CE4F4}"/>
              </a:ext>
            </a:extLst>
          </p:cNvPr>
          <p:cNvPicPr>
            <a:picLocks noChangeAspect="1"/>
          </p:cNvPicPr>
          <p:nvPr/>
        </p:nvPicPr>
        <p:blipFill rotWithShape="1">
          <a:blip r:embed="rId2">
            <a:extLst>
              <a:ext uri="{28A0092B-C50C-407E-A947-70E740481C1C}">
                <a14:useLocalDpi xmlns:a14="http://schemas.microsoft.com/office/drawing/2010/main" val="0"/>
              </a:ext>
            </a:extLst>
          </a:blip>
          <a:srcRect l="39686" t="39998" r="40066" b="39698"/>
          <a:stretch/>
        </p:blipFill>
        <p:spPr>
          <a:xfrm>
            <a:off x="8805315" y="3468703"/>
            <a:ext cx="1593397" cy="1593397"/>
          </a:xfrm>
          <a:prstGeom prst="rect">
            <a:avLst/>
          </a:prstGeom>
        </p:spPr>
      </p:pic>
      <p:pic>
        <p:nvPicPr>
          <p:cNvPr id="7" name="Immagine 6" descr="Immagine che contiene modello, quadrato, Simmetria, Policromia&#10;&#10;Descrizione generata automaticamente">
            <a:extLst>
              <a:ext uri="{FF2B5EF4-FFF2-40B4-BE49-F238E27FC236}">
                <a16:creationId xmlns:a16="http://schemas.microsoft.com/office/drawing/2014/main" id="{002DDE89-0427-3D7C-1606-19E1AF0C8BB3}"/>
              </a:ext>
            </a:extLst>
          </p:cNvPr>
          <p:cNvPicPr>
            <a:picLocks noChangeAspect="1"/>
          </p:cNvPicPr>
          <p:nvPr/>
        </p:nvPicPr>
        <p:blipFill rotWithShape="1">
          <a:blip r:embed="rId2">
            <a:extLst>
              <a:ext uri="{28A0092B-C50C-407E-A947-70E740481C1C}">
                <a14:useLocalDpi xmlns:a14="http://schemas.microsoft.com/office/drawing/2010/main" val="0"/>
              </a:ext>
            </a:extLst>
          </a:blip>
          <a:srcRect t="39812" r="79987" b="39813"/>
          <a:stretch/>
        </p:blipFill>
        <p:spPr>
          <a:xfrm>
            <a:off x="8817346" y="5062100"/>
            <a:ext cx="1569336" cy="1593397"/>
          </a:xfrm>
          <a:prstGeom prst="rect">
            <a:avLst/>
          </a:prstGeom>
        </p:spPr>
      </p:pic>
      <p:pic>
        <p:nvPicPr>
          <p:cNvPr id="14" name="Immagine 13" descr="Immagine che contiene modello, quadrato, Simmetria, Policromia&#10;&#10;Descrizione generata automaticamente">
            <a:extLst>
              <a:ext uri="{FF2B5EF4-FFF2-40B4-BE49-F238E27FC236}">
                <a16:creationId xmlns:a16="http://schemas.microsoft.com/office/drawing/2014/main" id="{26F5F52B-B09E-6C6E-0D1D-8DB2DFC15690}"/>
              </a:ext>
            </a:extLst>
          </p:cNvPr>
          <p:cNvPicPr>
            <a:picLocks noChangeAspect="1"/>
          </p:cNvPicPr>
          <p:nvPr/>
        </p:nvPicPr>
        <p:blipFill rotWithShape="1">
          <a:blip r:embed="rId2">
            <a:extLst>
              <a:ext uri="{28A0092B-C50C-407E-A947-70E740481C1C}">
                <a14:useLocalDpi xmlns:a14="http://schemas.microsoft.com/office/drawing/2010/main" val="0"/>
              </a:ext>
            </a:extLst>
          </a:blip>
          <a:srcRect l="80971" t="41554" r="1662" b="41554"/>
          <a:stretch/>
        </p:blipFill>
        <p:spPr>
          <a:xfrm>
            <a:off x="8913352" y="2003981"/>
            <a:ext cx="1377321" cy="1336047"/>
          </a:xfrm>
          <a:prstGeom prst="rect">
            <a:avLst/>
          </a:prstGeom>
        </p:spPr>
      </p:pic>
      <p:sp>
        <p:nvSpPr>
          <p:cNvPr id="6" name="Segnaposto numero diapositiva 5">
            <a:extLst>
              <a:ext uri="{FF2B5EF4-FFF2-40B4-BE49-F238E27FC236}">
                <a16:creationId xmlns:a16="http://schemas.microsoft.com/office/drawing/2014/main" id="{26E59759-1C25-5566-2AA4-58D12F3CF9F1}"/>
              </a:ext>
            </a:extLst>
          </p:cNvPr>
          <p:cNvSpPr>
            <a:spLocks noGrp="1"/>
          </p:cNvSpPr>
          <p:nvPr>
            <p:ph type="sldNum" sz="quarter" idx="12"/>
          </p:nvPr>
        </p:nvSpPr>
        <p:spPr>
          <a:xfrm>
            <a:off x="10558300" y="6472934"/>
            <a:ext cx="1052508" cy="365125"/>
          </a:xfrm>
        </p:spPr>
        <p:txBody>
          <a:bodyPr/>
          <a:lstStyle/>
          <a:p>
            <a:fld id="{6233EFF0-40C5-4C15-BE10-FD850E601B9D}" type="slidenum">
              <a:rPr lang="en-GB" smtClean="0"/>
              <a:t>14</a:t>
            </a:fld>
            <a:endParaRPr lang="en-GB" dirty="0"/>
          </a:p>
        </p:txBody>
      </p:sp>
    </p:spTree>
    <p:extLst>
      <p:ext uri="{BB962C8B-B14F-4D97-AF65-F5344CB8AC3E}">
        <p14:creationId xmlns:p14="http://schemas.microsoft.com/office/powerpoint/2010/main" val="409353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A9B15A-B25E-F7E7-71BE-32F4F64E76FD}"/>
              </a:ext>
            </a:extLst>
          </p:cNvPr>
          <p:cNvSpPr>
            <a:spLocks noGrp="1"/>
          </p:cNvSpPr>
          <p:nvPr>
            <p:ph type="title"/>
          </p:nvPr>
        </p:nvSpPr>
        <p:spPr/>
        <p:txBody>
          <a:bodyPr/>
          <a:lstStyle/>
          <a:p>
            <a:r>
              <a:rPr lang="it-IT" dirty="0" err="1"/>
              <a:t>Adaptive</a:t>
            </a:r>
            <a:r>
              <a:rPr lang="it-IT" dirty="0"/>
              <a:t> Pixel </a:t>
            </a:r>
            <a:r>
              <a:rPr lang="it-IT" dirty="0" err="1"/>
              <a:t>reassignment</a:t>
            </a:r>
            <a:endParaRPr lang="en-GB" dirty="0"/>
          </a:p>
        </p:txBody>
      </p:sp>
      <p:sp>
        <p:nvSpPr>
          <p:cNvPr id="3" name="Segnaposto contenuto 2">
            <a:extLst>
              <a:ext uri="{FF2B5EF4-FFF2-40B4-BE49-F238E27FC236}">
                <a16:creationId xmlns:a16="http://schemas.microsoft.com/office/drawing/2014/main" id="{B8ABB918-1AB3-6373-741F-003376CC36ED}"/>
              </a:ext>
            </a:extLst>
          </p:cNvPr>
          <p:cNvSpPr>
            <a:spLocks noGrp="1"/>
          </p:cNvSpPr>
          <p:nvPr>
            <p:ph idx="1"/>
          </p:nvPr>
        </p:nvSpPr>
        <p:spPr>
          <a:xfrm>
            <a:off x="581192" y="2180496"/>
            <a:ext cx="5916885" cy="3678303"/>
          </a:xfrm>
        </p:spPr>
        <p:txBody>
          <a:bodyPr/>
          <a:lstStyle/>
          <a:p>
            <a:pPr marL="0" indent="0" algn="just">
              <a:buNone/>
            </a:pPr>
            <a:r>
              <a:rPr lang="en-US" dirty="0"/>
              <a:t>With Adaptive Pixel Reassignment, the shift vectors are estimate directly from the images, calculating the shift that maximizes their correlation</a:t>
            </a:r>
          </a:p>
          <a:p>
            <a:pPr algn="just"/>
            <a:endParaRPr lang="en-US" dirty="0"/>
          </a:p>
          <a:p>
            <a:pPr marL="0" indent="0" algn="just">
              <a:buNone/>
            </a:pPr>
            <a:r>
              <a:rPr lang="en-US" dirty="0"/>
              <a:t>This method has some limitations, since it assumes all the images (and the PSFs) to be identical but shifted and modulated in intensity. These effect, however, are evident only for large detectors (&gt;1 AU) and in the case of strong aberrations</a:t>
            </a:r>
          </a:p>
        </p:txBody>
      </p:sp>
      <p:pic>
        <p:nvPicPr>
          <p:cNvPr id="5" name="Immagine 4" descr="Immagine che contiene modello, quadrato, Simmetria, Policromia&#10;&#10;Descrizione generata automaticamente">
            <a:extLst>
              <a:ext uri="{FF2B5EF4-FFF2-40B4-BE49-F238E27FC236}">
                <a16:creationId xmlns:a16="http://schemas.microsoft.com/office/drawing/2014/main" id="{CA9D201C-0E75-6B3B-D0A7-CB12B66CE4F4}"/>
              </a:ext>
            </a:extLst>
          </p:cNvPr>
          <p:cNvPicPr>
            <a:picLocks noChangeAspect="1"/>
          </p:cNvPicPr>
          <p:nvPr/>
        </p:nvPicPr>
        <p:blipFill rotWithShape="1">
          <a:blip r:embed="rId2">
            <a:extLst>
              <a:ext uri="{28A0092B-C50C-407E-A947-70E740481C1C}">
                <a14:useLocalDpi xmlns:a14="http://schemas.microsoft.com/office/drawing/2010/main" val="0"/>
              </a:ext>
            </a:extLst>
          </a:blip>
          <a:srcRect l="39686" t="39998" r="40066" b="39698"/>
          <a:stretch/>
        </p:blipFill>
        <p:spPr>
          <a:xfrm>
            <a:off x="8805315" y="3468703"/>
            <a:ext cx="1593397" cy="1593397"/>
          </a:xfrm>
          <a:prstGeom prst="rect">
            <a:avLst/>
          </a:prstGeom>
        </p:spPr>
      </p:pic>
      <p:pic>
        <p:nvPicPr>
          <p:cNvPr id="10" name="Immagine 9" descr="Immagine che contiene modello, quadrato, Simmetria, Policromia&#10;&#10;Descrizione generata automaticamente">
            <a:extLst>
              <a:ext uri="{FF2B5EF4-FFF2-40B4-BE49-F238E27FC236}">
                <a16:creationId xmlns:a16="http://schemas.microsoft.com/office/drawing/2014/main" id="{31C63E40-ED1E-B3DC-F8EA-BCB3D2367AAB}"/>
              </a:ext>
            </a:extLst>
          </p:cNvPr>
          <p:cNvPicPr>
            <a:picLocks noChangeAspect="1"/>
          </p:cNvPicPr>
          <p:nvPr/>
        </p:nvPicPr>
        <p:blipFill rotWithShape="1">
          <a:blip r:embed="rId2">
            <a:extLst>
              <a:ext uri="{28A0092B-C50C-407E-A947-70E740481C1C}">
                <a14:useLocalDpi xmlns:a14="http://schemas.microsoft.com/office/drawing/2010/main" val="0"/>
              </a:ext>
            </a:extLst>
          </a:blip>
          <a:srcRect t="39812" r="79987" b="39813"/>
          <a:stretch/>
        </p:blipFill>
        <p:spPr>
          <a:xfrm>
            <a:off x="9009457" y="5062100"/>
            <a:ext cx="1569336" cy="1593397"/>
          </a:xfrm>
          <a:prstGeom prst="rect">
            <a:avLst/>
          </a:prstGeom>
        </p:spPr>
      </p:pic>
      <p:pic>
        <p:nvPicPr>
          <p:cNvPr id="15" name="Immagine 14" descr="Immagine che contiene modello, quadrato, Simmetria, Policromia&#10;&#10;Descrizione generata automaticamente">
            <a:extLst>
              <a:ext uri="{FF2B5EF4-FFF2-40B4-BE49-F238E27FC236}">
                <a16:creationId xmlns:a16="http://schemas.microsoft.com/office/drawing/2014/main" id="{73F77074-201D-E586-E254-BE020F5DBD6E}"/>
              </a:ext>
            </a:extLst>
          </p:cNvPr>
          <p:cNvPicPr>
            <a:picLocks noChangeAspect="1"/>
          </p:cNvPicPr>
          <p:nvPr/>
        </p:nvPicPr>
        <p:blipFill rotWithShape="1">
          <a:blip r:embed="rId2">
            <a:extLst>
              <a:ext uri="{28A0092B-C50C-407E-A947-70E740481C1C}">
                <a14:useLocalDpi xmlns:a14="http://schemas.microsoft.com/office/drawing/2010/main" val="0"/>
              </a:ext>
            </a:extLst>
          </a:blip>
          <a:srcRect l="80971" t="41554" r="1662" b="41554"/>
          <a:stretch/>
        </p:blipFill>
        <p:spPr>
          <a:xfrm>
            <a:off x="8724110" y="2001115"/>
            <a:ext cx="1377321" cy="1336047"/>
          </a:xfrm>
          <a:prstGeom prst="rect">
            <a:avLst/>
          </a:prstGeom>
        </p:spPr>
      </p:pic>
      <p:cxnSp>
        <p:nvCxnSpPr>
          <p:cNvPr id="19" name="Connettore diritto 18">
            <a:extLst>
              <a:ext uri="{FF2B5EF4-FFF2-40B4-BE49-F238E27FC236}">
                <a16:creationId xmlns:a16="http://schemas.microsoft.com/office/drawing/2014/main" id="{0C50967F-608D-AAB1-9D8A-7CF8ABE6F222}"/>
              </a:ext>
            </a:extLst>
          </p:cNvPr>
          <p:cNvCxnSpPr>
            <a:cxnSpLocks/>
          </p:cNvCxnSpPr>
          <p:nvPr/>
        </p:nvCxnSpPr>
        <p:spPr>
          <a:xfrm>
            <a:off x="9602012" y="2180496"/>
            <a:ext cx="0" cy="4159344"/>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 name="Segnaposto numero diapositiva 5">
            <a:extLst>
              <a:ext uri="{FF2B5EF4-FFF2-40B4-BE49-F238E27FC236}">
                <a16:creationId xmlns:a16="http://schemas.microsoft.com/office/drawing/2014/main" id="{26E59759-1C25-5566-2AA4-58D12F3CF9F1}"/>
              </a:ext>
            </a:extLst>
          </p:cNvPr>
          <p:cNvSpPr>
            <a:spLocks noGrp="1"/>
          </p:cNvSpPr>
          <p:nvPr>
            <p:ph type="sldNum" sz="quarter" idx="12"/>
          </p:nvPr>
        </p:nvSpPr>
        <p:spPr>
          <a:xfrm>
            <a:off x="10558300" y="6472934"/>
            <a:ext cx="1052508" cy="365125"/>
          </a:xfrm>
        </p:spPr>
        <p:txBody>
          <a:bodyPr/>
          <a:lstStyle/>
          <a:p>
            <a:fld id="{6233EFF0-40C5-4C15-BE10-FD850E601B9D}" type="slidenum">
              <a:rPr lang="en-GB" smtClean="0"/>
              <a:t>15</a:t>
            </a:fld>
            <a:endParaRPr lang="en-GB" dirty="0"/>
          </a:p>
        </p:txBody>
      </p:sp>
    </p:spTree>
    <p:extLst>
      <p:ext uri="{BB962C8B-B14F-4D97-AF65-F5344CB8AC3E}">
        <p14:creationId xmlns:p14="http://schemas.microsoft.com/office/powerpoint/2010/main" val="38791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A9B15A-B25E-F7E7-71BE-32F4F64E76FD}"/>
              </a:ext>
            </a:extLst>
          </p:cNvPr>
          <p:cNvSpPr>
            <a:spLocks noGrp="1"/>
          </p:cNvSpPr>
          <p:nvPr>
            <p:ph type="title"/>
          </p:nvPr>
        </p:nvSpPr>
        <p:spPr/>
        <p:txBody>
          <a:bodyPr/>
          <a:lstStyle/>
          <a:p>
            <a:r>
              <a:rPr lang="it-IT" dirty="0" err="1"/>
              <a:t>Adaptive</a:t>
            </a:r>
            <a:r>
              <a:rPr lang="it-IT" dirty="0"/>
              <a:t> Pixel </a:t>
            </a:r>
            <a:r>
              <a:rPr lang="it-IT" dirty="0" err="1"/>
              <a:t>reassignment</a:t>
            </a:r>
            <a:endParaRPr lang="en-GB" dirty="0"/>
          </a:p>
        </p:txBody>
      </p:sp>
      <p:sp>
        <p:nvSpPr>
          <p:cNvPr id="3" name="Segnaposto contenuto 2">
            <a:extLst>
              <a:ext uri="{FF2B5EF4-FFF2-40B4-BE49-F238E27FC236}">
                <a16:creationId xmlns:a16="http://schemas.microsoft.com/office/drawing/2014/main" id="{B8ABB918-1AB3-6373-741F-003376CC36ED}"/>
              </a:ext>
            </a:extLst>
          </p:cNvPr>
          <p:cNvSpPr>
            <a:spLocks noGrp="1"/>
          </p:cNvSpPr>
          <p:nvPr>
            <p:ph idx="1"/>
          </p:nvPr>
        </p:nvSpPr>
        <p:spPr>
          <a:xfrm>
            <a:off x="581192" y="2180496"/>
            <a:ext cx="5916885" cy="3678303"/>
          </a:xfrm>
        </p:spPr>
        <p:txBody>
          <a:bodyPr/>
          <a:lstStyle/>
          <a:p>
            <a:pPr marL="0" indent="0" algn="just">
              <a:buNone/>
            </a:pPr>
            <a:r>
              <a:rPr lang="en-US" dirty="0"/>
              <a:t>With Adaptive Pixel Reassignment, the shift vectors are estimate directly from the images, calculating the shift that maximizes their correlation</a:t>
            </a:r>
          </a:p>
          <a:p>
            <a:pPr algn="just"/>
            <a:endParaRPr lang="en-US" dirty="0"/>
          </a:p>
          <a:p>
            <a:pPr marL="0" indent="0" algn="just">
              <a:buNone/>
            </a:pPr>
            <a:r>
              <a:rPr lang="en-US" dirty="0"/>
              <a:t>This method has some limitations, since it assumes all the images (and the PSFs) to be identical but shifted and modulated in intensity. These effect, however, are evident only for large detectors (&gt;1 AU) and in the case of strong aberrations</a:t>
            </a:r>
          </a:p>
        </p:txBody>
      </p:sp>
      <p:pic>
        <p:nvPicPr>
          <p:cNvPr id="6" name="Immagine 5" descr="Immagine che contiene schermata, testo, diagramma&#10;&#10;Descrizione generata automaticamente">
            <a:extLst>
              <a:ext uri="{FF2B5EF4-FFF2-40B4-BE49-F238E27FC236}">
                <a16:creationId xmlns:a16="http://schemas.microsoft.com/office/drawing/2014/main" id="{A88D4122-67DA-7A79-372E-32257E7A7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257" y="3817833"/>
            <a:ext cx="3173383" cy="3040167"/>
          </a:xfrm>
          <a:prstGeom prst="rect">
            <a:avLst/>
          </a:prstGeom>
        </p:spPr>
      </p:pic>
      <p:pic>
        <p:nvPicPr>
          <p:cNvPr id="9" name="Immagine 8" descr="Immagine che contiene schermata&#10;&#10;Descrizione generata automaticamente">
            <a:extLst>
              <a:ext uri="{FF2B5EF4-FFF2-40B4-BE49-F238E27FC236}">
                <a16:creationId xmlns:a16="http://schemas.microsoft.com/office/drawing/2014/main" id="{18936E73-0032-A640-E0DC-8E7437042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039" y="1855959"/>
            <a:ext cx="2034761" cy="1961874"/>
          </a:xfrm>
          <a:prstGeom prst="rect">
            <a:avLst/>
          </a:prstGeom>
        </p:spPr>
      </p:pic>
      <p:cxnSp>
        <p:nvCxnSpPr>
          <p:cNvPr id="12" name="Connettore 2 11">
            <a:extLst>
              <a:ext uri="{FF2B5EF4-FFF2-40B4-BE49-F238E27FC236}">
                <a16:creationId xmlns:a16="http://schemas.microsoft.com/office/drawing/2014/main" id="{4A4B0912-B022-B532-9291-179F373BBE7E}"/>
              </a:ext>
            </a:extLst>
          </p:cNvPr>
          <p:cNvCxnSpPr>
            <a:cxnSpLocks/>
            <a:stCxn id="9" idx="3"/>
          </p:cNvCxnSpPr>
          <p:nvPr/>
        </p:nvCxnSpPr>
        <p:spPr>
          <a:xfrm>
            <a:off x="9194800" y="2836896"/>
            <a:ext cx="853440" cy="90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egnaposto numero diapositiva 4">
            <a:extLst>
              <a:ext uri="{FF2B5EF4-FFF2-40B4-BE49-F238E27FC236}">
                <a16:creationId xmlns:a16="http://schemas.microsoft.com/office/drawing/2014/main" id="{3976A105-20EF-2E78-00B2-D1D6383F3E09}"/>
              </a:ext>
            </a:extLst>
          </p:cNvPr>
          <p:cNvSpPr>
            <a:spLocks noGrp="1"/>
          </p:cNvSpPr>
          <p:nvPr>
            <p:ph type="sldNum" sz="quarter" idx="12"/>
          </p:nvPr>
        </p:nvSpPr>
        <p:spPr>
          <a:xfrm>
            <a:off x="10558300" y="6516210"/>
            <a:ext cx="1052508" cy="365125"/>
          </a:xfrm>
        </p:spPr>
        <p:txBody>
          <a:bodyPr/>
          <a:lstStyle/>
          <a:p>
            <a:fld id="{6233EFF0-40C5-4C15-BE10-FD850E601B9D}" type="slidenum">
              <a:rPr lang="en-GB" smtClean="0"/>
              <a:t>16</a:t>
            </a:fld>
            <a:endParaRPr lang="en-GB" dirty="0"/>
          </a:p>
        </p:txBody>
      </p:sp>
    </p:spTree>
    <p:extLst>
      <p:ext uri="{BB962C8B-B14F-4D97-AF65-F5344CB8AC3E}">
        <p14:creationId xmlns:p14="http://schemas.microsoft.com/office/powerpoint/2010/main" val="278143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EBB4E-E44C-2414-EAFE-F2BCF3F5A259}"/>
              </a:ext>
            </a:extLst>
          </p:cNvPr>
          <p:cNvSpPr>
            <a:spLocks noGrp="1"/>
          </p:cNvSpPr>
          <p:nvPr>
            <p:ph type="title"/>
          </p:nvPr>
        </p:nvSpPr>
        <p:spPr/>
        <p:txBody>
          <a:bodyPr/>
          <a:lstStyle/>
          <a:p>
            <a:r>
              <a:rPr lang="it-IT" dirty="0"/>
              <a:t>The </a:t>
            </a:r>
            <a:r>
              <a:rPr lang="it-IT" dirty="0" err="1"/>
              <a:t>ism</a:t>
            </a:r>
            <a:r>
              <a:rPr lang="it-IT" dirty="0"/>
              <a:t> imaging technique</a:t>
            </a:r>
            <a:endParaRPr lang="en-GB" dirty="0"/>
          </a:p>
        </p:txBody>
      </p:sp>
      <p:pic>
        <p:nvPicPr>
          <p:cNvPr id="5" name="Segnaposto contenuto 4" descr="Immagine che contiene arte&#10;&#10;Descrizione generata automaticamente con attendibilità media">
            <a:extLst>
              <a:ext uri="{FF2B5EF4-FFF2-40B4-BE49-F238E27FC236}">
                <a16:creationId xmlns:a16="http://schemas.microsoft.com/office/drawing/2014/main" id="{4D284BD4-4BD9-08DA-BA37-0E2F318EE4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8015" y="2178663"/>
            <a:ext cx="3701833" cy="3701833"/>
          </a:xfrm>
        </p:spPr>
      </p:pic>
      <p:sp>
        <p:nvSpPr>
          <p:cNvPr id="6" name="CasellaDiTesto 5">
            <a:extLst>
              <a:ext uri="{FF2B5EF4-FFF2-40B4-BE49-F238E27FC236}">
                <a16:creationId xmlns:a16="http://schemas.microsoft.com/office/drawing/2014/main" id="{A598273E-645D-A70B-13F5-E86A196ECBB4}"/>
              </a:ext>
            </a:extLst>
          </p:cNvPr>
          <p:cNvSpPr txBox="1"/>
          <p:nvPr/>
        </p:nvSpPr>
        <p:spPr>
          <a:xfrm>
            <a:off x="1145397" y="2057154"/>
            <a:ext cx="1636715" cy="584775"/>
          </a:xfrm>
          <a:prstGeom prst="rect">
            <a:avLst/>
          </a:prstGeom>
          <a:noFill/>
          <a:ln>
            <a:solidFill>
              <a:schemeClr val="accent1"/>
            </a:solidFill>
          </a:ln>
        </p:spPr>
        <p:txBody>
          <a:bodyPr wrap="square" rtlCol="0">
            <a:spAutoFit/>
          </a:bodyPr>
          <a:lstStyle/>
          <a:p>
            <a:pPr algn="ctr"/>
            <a:r>
              <a:rPr lang="it-IT" sz="1600" dirty="0" err="1"/>
              <a:t>Prepare</a:t>
            </a:r>
            <a:r>
              <a:rPr lang="it-IT" sz="1600" dirty="0"/>
              <a:t> the sample</a:t>
            </a:r>
            <a:endParaRPr lang="en-GB" sz="1600" dirty="0"/>
          </a:p>
        </p:txBody>
      </p:sp>
      <p:sp>
        <p:nvSpPr>
          <p:cNvPr id="21" name="CasellaDiTesto 20">
            <a:extLst>
              <a:ext uri="{FF2B5EF4-FFF2-40B4-BE49-F238E27FC236}">
                <a16:creationId xmlns:a16="http://schemas.microsoft.com/office/drawing/2014/main" id="{9E16DFC3-168B-7B86-A8E2-BEC7FEF62864}"/>
              </a:ext>
            </a:extLst>
          </p:cNvPr>
          <p:cNvSpPr txBox="1"/>
          <p:nvPr/>
        </p:nvSpPr>
        <p:spPr>
          <a:xfrm>
            <a:off x="6290288" y="5870393"/>
            <a:ext cx="2597285" cy="369332"/>
          </a:xfrm>
          <a:prstGeom prst="rect">
            <a:avLst/>
          </a:prstGeom>
          <a:noFill/>
        </p:spPr>
        <p:txBody>
          <a:bodyPr wrap="square" rtlCol="0">
            <a:spAutoFit/>
          </a:bodyPr>
          <a:lstStyle/>
          <a:p>
            <a:r>
              <a:rPr lang="it-IT" dirty="0" err="1"/>
              <a:t>Simulated</a:t>
            </a:r>
            <a:r>
              <a:rPr lang="it-IT" dirty="0"/>
              <a:t> </a:t>
            </a:r>
            <a:r>
              <a:rPr lang="it-IT" dirty="0" err="1"/>
              <a:t>tubulin</a:t>
            </a:r>
            <a:r>
              <a:rPr lang="it-IT" dirty="0"/>
              <a:t> </a:t>
            </a:r>
            <a:r>
              <a:rPr lang="it-IT" dirty="0" err="1"/>
              <a:t>filament</a:t>
            </a:r>
            <a:endParaRPr lang="en-GB" dirty="0"/>
          </a:p>
        </p:txBody>
      </p:sp>
      <p:sp>
        <p:nvSpPr>
          <p:cNvPr id="4" name="Segnaposto numero diapositiva 3">
            <a:extLst>
              <a:ext uri="{FF2B5EF4-FFF2-40B4-BE49-F238E27FC236}">
                <a16:creationId xmlns:a16="http://schemas.microsoft.com/office/drawing/2014/main" id="{6AAF34E0-C082-A801-918D-52EF66F80098}"/>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17</a:t>
            </a:fld>
            <a:endParaRPr lang="en-GB" dirty="0"/>
          </a:p>
        </p:txBody>
      </p:sp>
    </p:spTree>
    <p:extLst>
      <p:ext uri="{BB962C8B-B14F-4D97-AF65-F5344CB8AC3E}">
        <p14:creationId xmlns:p14="http://schemas.microsoft.com/office/powerpoint/2010/main" val="2979248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EBB4E-E44C-2414-EAFE-F2BCF3F5A259}"/>
              </a:ext>
            </a:extLst>
          </p:cNvPr>
          <p:cNvSpPr>
            <a:spLocks noGrp="1"/>
          </p:cNvSpPr>
          <p:nvPr>
            <p:ph type="title"/>
          </p:nvPr>
        </p:nvSpPr>
        <p:spPr/>
        <p:txBody>
          <a:bodyPr/>
          <a:lstStyle/>
          <a:p>
            <a:r>
              <a:rPr lang="it-IT" dirty="0"/>
              <a:t>The </a:t>
            </a:r>
            <a:r>
              <a:rPr lang="it-IT" dirty="0" err="1"/>
              <a:t>ism</a:t>
            </a:r>
            <a:r>
              <a:rPr lang="it-IT" dirty="0"/>
              <a:t> imaging technique</a:t>
            </a:r>
            <a:endParaRPr lang="en-GB" dirty="0"/>
          </a:p>
        </p:txBody>
      </p:sp>
      <p:pic>
        <p:nvPicPr>
          <p:cNvPr id="5" name="Segnaposto contenuto 4">
            <a:extLst>
              <a:ext uri="{FF2B5EF4-FFF2-40B4-BE49-F238E27FC236}">
                <a16:creationId xmlns:a16="http://schemas.microsoft.com/office/drawing/2014/main" id="{4D284BD4-4BD9-08DA-BA37-0E2F318EE4F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668108" y="2133611"/>
            <a:ext cx="3941100" cy="3941100"/>
          </a:xfrm>
        </p:spPr>
      </p:pic>
      <p:sp>
        <p:nvSpPr>
          <p:cNvPr id="6" name="CasellaDiTesto 5">
            <a:extLst>
              <a:ext uri="{FF2B5EF4-FFF2-40B4-BE49-F238E27FC236}">
                <a16:creationId xmlns:a16="http://schemas.microsoft.com/office/drawing/2014/main" id="{A598273E-645D-A70B-13F5-E86A196ECBB4}"/>
              </a:ext>
            </a:extLst>
          </p:cNvPr>
          <p:cNvSpPr txBox="1"/>
          <p:nvPr/>
        </p:nvSpPr>
        <p:spPr>
          <a:xfrm>
            <a:off x="1145397" y="2070822"/>
            <a:ext cx="1636715" cy="584775"/>
          </a:xfrm>
          <a:prstGeom prst="rect">
            <a:avLst/>
          </a:prstGeom>
          <a:noFill/>
          <a:ln>
            <a:solidFill>
              <a:schemeClr val="accent1"/>
            </a:solidFill>
          </a:ln>
        </p:spPr>
        <p:txBody>
          <a:bodyPr wrap="square" rtlCol="0">
            <a:spAutoFit/>
          </a:bodyPr>
          <a:lstStyle/>
          <a:p>
            <a:pPr algn="ctr"/>
            <a:r>
              <a:rPr lang="it-IT" sz="1600" dirty="0" err="1"/>
              <a:t>Prepare</a:t>
            </a:r>
            <a:r>
              <a:rPr lang="it-IT" sz="1600" dirty="0"/>
              <a:t> the sample</a:t>
            </a:r>
            <a:endParaRPr lang="en-GB" sz="1600" dirty="0"/>
          </a:p>
        </p:txBody>
      </p:sp>
      <p:sp>
        <p:nvSpPr>
          <p:cNvPr id="7" name="CasellaDiTesto 6">
            <a:extLst>
              <a:ext uri="{FF2B5EF4-FFF2-40B4-BE49-F238E27FC236}">
                <a16:creationId xmlns:a16="http://schemas.microsoft.com/office/drawing/2014/main" id="{805F2281-91A3-DC4A-60E8-FBA6DCBC9458}"/>
              </a:ext>
            </a:extLst>
          </p:cNvPr>
          <p:cNvSpPr txBox="1"/>
          <p:nvPr/>
        </p:nvSpPr>
        <p:spPr>
          <a:xfrm>
            <a:off x="1145397" y="3010463"/>
            <a:ext cx="1636715" cy="584775"/>
          </a:xfrm>
          <a:prstGeom prst="rect">
            <a:avLst/>
          </a:prstGeom>
          <a:noFill/>
          <a:ln>
            <a:solidFill>
              <a:schemeClr val="accent1"/>
            </a:solidFill>
          </a:ln>
        </p:spPr>
        <p:txBody>
          <a:bodyPr wrap="square" rtlCol="0">
            <a:spAutoFit/>
          </a:bodyPr>
          <a:lstStyle/>
          <a:p>
            <a:pPr algn="ctr"/>
            <a:r>
              <a:rPr lang="it-IT" sz="1600" dirty="0" err="1"/>
              <a:t>Acquire</a:t>
            </a:r>
            <a:r>
              <a:rPr lang="it-IT" sz="1600" dirty="0"/>
              <a:t> the images</a:t>
            </a:r>
            <a:endParaRPr lang="en-GB" sz="1600" dirty="0"/>
          </a:p>
        </p:txBody>
      </p:sp>
      <p:cxnSp>
        <p:nvCxnSpPr>
          <p:cNvPr id="4" name="Connettore 2 3">
            <a:extLst>
              <a:ext uri="{FF2B5EF4-FFF2-40B4-BE49-F238E27FC236}">
                <a16:creationId xmlns:a16="http://schemas.microsoft.com/office/drawing/2014/main" id="{311C9278-702A-4BC3-F2B6-2E7CAA627C3A}"/>
              </a:ext>
            </a:extLst>
          </p:cNvPr>
          <p:cNvCxnSpPr>
            <a:stCxn id="6" idx="2"/>
            <a:endCxn id="7" idx="0"/>
          </p:cNvCxnSpPr>
          <p:nvPr/>
        </p:nvCxnSpPr>
        <p:spPr>
          <a:xfrm>
            <a:off x="1963755" y="2655597"/>
            <a:ext cx="0" cy="354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magine 9" descr="Immagine che contiene schermata, modello, quadrato, Policromia&#10;&#10;Descrizione generata automaticamente">
            <a:extLst>
              <a:ext uri="{FF2B5EF4-FFF2-40B4-BE49-F238E27FC236}">
                <a16:creationId xmlns:a16="http://schemas.microsoft.com/office/drawing/2014/main" id="{EC5FDE30-E671-02DD-4FEF-513410287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470" y="2201020"/>
            <a:ext cx="3939499" cy="3859967"/>
          </a:xfrm>
          <a:prstGeom prst="rect">
            <a:avLst/>
          </a:prstGeom>
        </p:spPr>
      </p:pic>
      <p:sp>
        <p:nvSpPr>
          <p:cNvPr id="11" name="CasellaDiTesto 10">
            <a:extLst>
              <a:ext uri="{FF2B5EF4-FFF2-40B4-BE49-F238E27FC236}">
                <a16:creationId xmlns:a16="http://schemas.microsoft.com/office/drawing/2014/main" id="{FE9586A7-1015-7CDC-FE3D-4168FCA199BD}"/>
              </a:ext>
            </a:extLst>
          </p:cNvPr>
          <p:cNvSpPr txBox="1"/>
          <p:nvPr/>
        </p:nvSpPr>
        <p:spPr>
          <a:xfrm>
            <a:off x="3803514" y="5961931"/>
            <a:ext cx="3278221" cy="584775"/>
          </a:xfrm>
          <a:prstGeom prst="rect">
            <a:avLst/>
          </a:prstGeom>
          <a:noFill/>
        </p:spPr>
        <p:txBody>
          <a:bodyPr wrap="square" rtlCol="0">
            <a:spAutoFit/>
          </a:bodyPr>
          <a:lstStyle/>
          <a:p>
            <a:pPr algn="ctr"/>
            <a:r>
              <a:rPr lang="it-IT" sz="1600" i="1" dirty="0" err="1"/>
              <a:t>Acquired</a:t>
            </a:r>
            <a:r>
              <a:rPr lang="it-IT" sz="1600" i="1" dirty="0"/>
              <a:t> images </a:t>
            </a:r>
            <a:r>
              <a:rPr lang="it-IT" sz="1600" i="1" dirty="0" err="1"/>
              <a:t>normalized</a:t>
            </a:r>
            <a:r>
              <a:rPr lang="it-IT" sz="1600" i="1" dirty="0"/>
              <a:t> to the </a:t>
            </a:r>
            <a:r>
              <a:rPr lang="it-IT" sz="1600" i="1" dirty="0" err="1"/>
              <a:t>values</a:t>
            </a:r>
            <a:r>
              <a:rPr lang="it-IT" sz="1600" i="1" dirty="0"/>
              <a:t> of the </a:t>
            </a:r>
            <a:r>
              <a:rPr lang="it-IT" sz="1600" i="1" dirty="0" err="1"/>
              <a:t>central</a:t>
            </a:r>
            <a:r>
              <a:rPr lang="it-IT" sz="1600" i="1" dirty="0"/>
              <a:t> image</a:t>
            </a:r>
            <a:endParaRPr lang="en-GB" sz="1600" i="1" dirty="0"/>
          </a:p>
        </p:txBody>
      </p:sp>
      <p:sp>
        <p:nvSpPr>
          <p:cNvPr id="15" name="CasellaDiTesto 14">
            <a:extLst>
              <a:ext uri="{FF2B5EF4-FFF2-40B4-BE49-F238E27FC236}">
                <a16:creationId xmlns:a16="http://schemas.microsoft.com/office/drawing/2014/main" id="{2CC91F33-E07B-D57F-4A7E-972DEF9DCA4A}"/>
              </a:ext>
            </a:extLst>
          </p:cNvPr>
          <p:cNvSpPr txBox="1"/>
          <p:nvPr/>
        </p:nvSpPr>
        <p:spPr>
          <a:xfrm>
            <a:off x="7999547" y="6060987"/>
            <a:ext cx="3278221" cy="338554"/>
          </a:xfrm>
          <a:prstGeom prst="rect">
            <a:avLst/>
          </a:prstGeom>
          <a:noFill/>
        </p:spPr>
        <p:txBody>
          <a:bodyPr wrap="square" rtlCol="0">
            <a:spAutoFit/>
          </a:bodyPr>
          <a:lstStyle/>
          <a:p>
            <a:pPr algn="ctr"/>
            <a:r>
              <a:rPr lang="it-IT" sz="1600" i="1" dirty="0" err="1"/>
              <a:t>Acquired</a:t>
            </a:r>
            <a:r>
              <a:rPr lang="it-IT" sz="1600" i="1" dirty="0"/>
              <a:t> images </a:t>
            </a:r>
            <a:r>
              <a:rPr lang="it-IT" sz="1600" i="1" dirty="0" err="1"/>
              <a:t>without</a:t>
            </a:r>
            <a:r>
              <a:rPr lang="it-IT" sz="1600" i="1" dirty="0"/>
              <a:t> </a:t>
            </a:r>
            <a:r>
              <a:rPr lang="it-IT" sz="1600" i="1" dirty="0" err="1"/>
              <a:t>normalization</a:t>
            </a:r>
            <a:endParaRPr lang="en-GB" sz="1600" i="1" dirty="0"/>
          </a:p>
        </p:txBody>
      </p:sp>
      <p:sp>
        <p:nvSpPr>
          <p:cNvPr id="3" name="Segnaposto numero diapositiva 2">
            <a:extLst>
              <a:ext uri="{FF2B5EF4-FFF2-40B4-BE49-F238E27FC236}">
                <a16:creationId xmlns:a16="http://schemas.microsoft.com/office/drawing/2014/main" id="{94C75DD4-3C27-BCAD-DC21-75EEE1ED70B5}"/>
              </a:ext>
            </a:extLst>
          </p:cNvPr>
          <p:cNvSpPr>
            <a:spLocks noGrp="1"/>
          </p:cNvSpPr>
          <p:nvPr>
            <p:ph type="sldNum" sz="quarter" idx="12"/>
          </p:nvPr>
        </p:nvSpPr>
        <p:spPr>
          <a:xfrm>
            <a:off x="10556700" y="6481514"/>
            <a:ext cx="1052508" cy="365125"/>
          </a:xfrm>
        </p:spPr>
        <p:txBody>
          <a:bodyPr/>
          <a:lstStyle/>
          <a:p>
            <a:r>
              <a:rPr lang="it-IT" dirty="0"/>
              <a:t>15</a:t>
            </a:r>
            <a:endParaRPr lang="en-GB" dirty="0"/>
          </a:p>
        </p:txBody>
      </p:sp>
    </p:spTree>
    <p:extLst>
      <p:ext uri="{BB962C8B-B14F-4D97-AF65-F5344CB8AC3E}">
        <p14:creationId xmlns:p14="http://schemas.microsoft.com/office/powerpoint/2010/main" val="382511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EBB4E-E44C-2414-EAFE-F2BCF3F5A259}"/>
              </a:ext>
            </a:extLst>
          </p:cNvPr>
          <p:cNvSpPr>
            <a:spLocks noGrp="1"/>
          </p:cNvSpPr>
          <p:nvPr>
            <p:ph type="title"/>
          </p:nvPr>
        </p:nvSpPr>
        <p:spPr/>
        <p:txBody>
          <a:bodyPr/>
          <a:lstStyle/>
          <a:p>
            <a:r>
              <a:rPr lang="it-IT" dirty="0"/>
              <a:t>The </a:t>
            </a:r>
            <a:r>
              <a:rPr lang="it-IT" dirty="0" err="1"/>
              <a:t>ism</a:t>
            </a:r>
            <a:r>
              <a:rPr lang="it-IT" dirty="0"/>
              <a:t> imaging technique</a:t>
            </a:r>
            <a:endParaRPr lang="en-GB" dirty="0"/>
          </a:p>
        </p:txBody>
      </p:sp>
      <p:pic>
        <p:nvPicPr>
          <p:cNvPr id="5" name="Segnaposto contenuto 4">
            <a:extLst>
              <a:ext uri="{FF2B5EF4-FFF2-40B4-BE49-F238E27FC236}">
                <a16:creationId xmlns:a16="http://schemas.microsoft.com/office/drawing/2014/main" id="{4D284BD4-4BD9-08DA-BA37-0E2F318EE4F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077839" y="1897865"/>
            <a:ext cx="4362010" cy="4362010"/>
          </a:xfrm>
        </p:spPr>
      </p:pic>
      <p:sp>
        <p:nvSpPr>
          <p:cNvPr id="6" name="CasellaDiTesto 5">
            <a:extLst>
              <a:ext uri="{FF2B5EF4-FFF2-40B4-BE49-F238E27FC236}">
                <a16:creationId xmlns:a16="http://schemas.microsoft.com/office/drawing/2014/main" id="{A598273E-645D-A70B-13F5-E86A196ECBB4}"/>
              </a:ext>
            </a:extLst>
          </p:cNvPr>
          <p:cNvSpPr txBox="1"/>
          <p:nvPr/>
        </p:nvSpPr>
        <p:spPr>
          <a:xfrm>
            <a:off x="1145397" y="2057154"/>
            <a:ext cx="1636715" cy="584775"/>
          </a:xfrm>
          <a:prstGeom prst="rect">
            <a:avLst/>
          </a:prstGeom>
          <a:noFill/>
          <a:ln>
            <a:solidFill>
              <a:schemeClr val="accent1"/>
            </a:solidFill>
          </a:ln>
        </p:spPr>
        <p:txBody>
          <a:bodyPr wrap="square" rtlCol="0">
            <a:spAutoFit/>
          </a:bodyPr>
          <a:lstStyle/>
          <a:p>
            <a:pPr algn="ctr"/>
            <a:r>
              <a:rPr lang="it-IT" sz="1600" dirty="0" err="1"/>
              <a:t>Prepare</a:t>
            </a:r>
            <a:r>
              <a:rPr lang="it-IT" sz="1600" dirty="0"/>
              <a:t> the sample</a:t>
            </a:r>
            <a:endParaRPr lang="en-GB" sz="1600" dirty="0"/>
          </a:p>
        </p:txBody>
      </p:sp>
      <p:sp>
        <p:nvSpPr>
          <p:cNvPr id="7" name="CasellaDiTesto 6">
            <a:extLst>
              <a:ext uri="{FF2B5EF4-FFF2-40B4-BE49-F238E27FC236}">
                <a16:creationId xmlns:a16="http://schemas.microsoft.com/office/drawing/2014/main" id="{805F2281-91A3-DC4A-60E8-FBA6DCBC9458}"/>
              </a:ext>
            </a:extLst>
          </p:cNvPr>
          <p:cNvSpPr txBox="1"/>
          <p:nvPr/>
        </p:nvSpPr>
        <p:spPr>
          <a:xfrm>
            <a:off x="1145397" y="3010463"/>
            <a:ext cx="1636715" cy="584775"/>
          </a:xfrm>
          <a:prstGeom prst="rect">
            <a:avLst/>
          </a:prstGeom>
          <a:noFill/>
          <a:ln>
            <a:solidFill>
              <a:schemeClr val="accent1"/>
            </a:solidFill>
          </a:ln>
        </p:spPr>
        <p:txBody>
          <a:bodyPr wrap="square" rtlCol="0">
            <a:spAutoFit/>
          </a:bodyPr>
          <a:lstStyle/>
          <a:p>
            <a:pPr algn="ctr"/>
            <a:r>
              <a:rPr lang="it-IT" sz="1600" dirty="0" err="1"/>
              <a:t>Acquire</a:t>
            </a:r>
            <a:r>
              <a:rPr lang="it-IT" sz="1600" dirty="0"/>
              <a:t> the images</a:t>
            </a:r>
            <a:endParaRPr lang="en-GB" sz="1600" dirty="0"/>
          </a:p>
        </p:txBody>
      </p:sp>
      <p:sp>
        <p:nvSpPr>
          <p:cNvPr id="12" name="CasellaDiTesto 11">
            <a:extLst>
              <a:ext uri="{FF2B5EF4-FFF2-40B4-BE49-F238E27FC236}">
                <a16:creationId xmlns:a16="http://schemas.microsoft.com/office/drawing/2014/main" id="{06AFB05B-8440-1C00-76E7-5891AD358967}"/>
              </a:ext>
            </a:extLst>
          </p:cNvPr>
          <p:cNvSpPr txBox="1"/>
          <p:nvPr/>
        </p:nvSpPr>
        <p:spPr>
          <a:xfrm>
            <a:off x="1145397" y="3963773"/>
            <a:ext cx="1636715" cy="584775"/>
          </a:xfrm>
          <a:prstGeom prst="rect">
            <a:avLst/>
          </a:prstGeom>
          <a:noFill/>
          <a:ln>
            <a:solidFill>
              <a:schemeClr val="accent1"/>
            </a:solidFill>
          </a:ln>
        </p:spPr>
        <p:txBody>
          <a:bodyPr wrap="square" rtlCol="0">
            <a:spAutoFit/>
          </a:bodyPr>
          <a:lstStyle/>
          <a:p>
            <a:pPr algn="ctr"/>
            <a:r>
              <a:rPr lang="it-IT" sz="1600" dirty="0" err="1"/>
              <a:t>Calculate</a:t>
            </a:r>
            <a:r>
              <a:rPr lang="it-IT" sz="1600" dirty="0"/>
              <a:t> the shift </a:t>
            </a:r>
            <a:r>
              <a:rPr lang="it-IT" sz="1600" dirty="0" err="1"/>
              <a:t>vectors</a:t>
            </a:r>
            <a:endParaRPr lang="en-GB" sz="1600" dirty="0"/>
          </a:p>
        </p:txBody>
      </p:sp>
      <p:sp>
        <p:nvSpPr>
          <p:cNvPr id="21" name="CasellaDiTesto 20">
            <a:extLst>
              <a:ext uri="{FF2B5EF4-FFF2-40B4-BE49-F238E27FC236}">
                <a16:creationId xmlns:a16="http://schemas.microsoft.com/office/drawing/2014/main" id="{9E16DFC3-168B-7B86-A8E2-BEC7FEF62864}"/>
              </a:ext>
            </a:extLst>
          </p:cNvPr>
          <p:cNvSpPr txBox="1"/>
          <p:nvPr/>
        </p:nvSpPr>
        <p:spPr>
          <a:xfrm>
            <a:off x="5872000" y="6121923"/>
            <a:ext cx="3369277" cy="584775"/>
          </a:xfrm>
          <a:prstGeom prst="rect">
            <a:avLst/>
          </a:prstGeom>
          <a:noFill/>
        </p:spPr>
        <p:txBody>
          <a:bodyPr wrap="square" rtlCol="0">
            <a:spAutoFit/>
          </a:bodyPr>
          <a:lstStyle/>
          <a:p>
            <a:pPr algn="ctr"/>
            <a:r>
              <a:rPr lang="it-IT" sz="1600" i="1" dirty="0"/>
              <a:t>Shift </a:t>
            </a:r>
            <a:r>
              <a:rPr lang="it-IT" sz="1600" i="1" dirty="0" err="1"/>
              <a:t>vectors</a:t>
            </a:r>
            <a:r>
              <a:rPr lang="it-IT" sz="1600" i="1" dirty="0"/>
              <a:t> </a:t>
            </a:r>
            <a:r>
              <a:rPr lang="it-IT" sz="1600" i="1" dirty="0" err="1"/>
              <a:t>found</a:t>
            </a:r>
            <a:r>
              <a:rPr lang="it-IT" sz="1600" i="1" dirty="0"/>
              <a:t> by APR from the </a:t>
            </a:r>
            <a:r>
              <a:rPr lang="it-IT" sz="1600" i="1" dirty="0" err="1"/>
              <a:t>simulated</a:t>
            </a:r>
            <a:r>
              <a:rPr lang="it-IT" sz="1600" i="1" dirty="0"/>
              <a:t> </a:t>
            </a:r>
            <a:r>
              <a:rPr lang="it-IT" sz="1600" i="1" dirty="0" err="1"/>
              <a:t>tubulin</a:t>
            </a:r>
            <a:r>
              <a:rPr lang="it-IT" sz="1600" i="1" dirty="0"/>
              <a:t> </a:t>
            </a:r>
            <a:r>
              <a:rPr lang="it-IT" sz="1600" i="1" dirty="0" err="1"/>
              <a:t>filaments</a:t>
            </a:r>
            <a:endParaRPr lang="en-GB" sz="1600" i="1" dirty="0"/>
          </a:p>
        </p:txBody>
      </p:sp>
      <p:cxnSp>
        <p:nvCxnSpPr>
          <p:cNvPr id="4" name="Connettore 2 3">
            <a:extLst>
              <a:ext uri="{FF2B5EF4-FFF2-40B4-BE49-F238E27FC236}">
                <a16:creationId xmlns:a16="http://schemas.microsoft.com/office/drawing/2014/main" id="{7EECC106-2A1D-7610-93D7-5B3724934E13}"/>
              </a:ext>
            </a:extLst>
          </p:cNvPr>
          <p:cNvCxnSpPr>
            <a:stCxn id="6" idx="2"/>
            <a:endCxn id="7" idx="0"/>
          </p:cNvCxnSpPr>
          <p:nvPr/>
        </p:nvCxnSpPr>
        <p:spPr>
          <a:xfrm>
            <a:off x="1963755" y="2641929"/>
            <a:ext cx="0" cy="36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8BBD470C-DF0B-5128-95D7-BA8B885499B5}"/>
              </a:ext>
            </a:extLst>
          </p:cNvPr>
          <p:cNvCxnSpPr>
            <a:cxnSpLocks/>
          </p:cNvCxnSpPr>
          <p:nvPr/>
        </p:nvCxnSpPr>
        <p:spPr>
          <a:xfrm>
            <a:off x="1943067" y="3595238"/>
            <a:ext cx="0" cy="36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2D90D5BE-E7BC-CF4A-20FC-4012E7C69188}"/>
              </a:ext>
            </a:extLst>
          </p:cNvPr>
          <p:cNvSpPr>
            <a:spLocks noGrp="1"/>
          </p:cNvSpPr>
          <p:nvPr>
            <p:ph type="sldNum" sz="quarter" idx="12"/>
          </p:nvPr>
        </p:nvSpPr>
        <p:spPr>
          <a:xfrm>
            <a:off x="10558300" y="6492875"/>
            <a:ext cx="1052508" cy="365125"/>
          </a:xfrm>
        </p:spPr>
        <p:txBody>
          <a:bodyPr/>
          <a:lstStyle/>
          <a:p>
            <a:r>
              <a:rPr lang="it-IT" dirty="0"/>
              <a:t>15</a:t>
            </a:r>
            <a:endParaRPr lang="en-GB" dirty="0"/>
          </a:p>
        </p:txBody>
      </p:sp>
    </p:spTree>
    <p:extLst>
      <p:ext uri="{BB962C8B-B14F-4D97-AF65-F5344CB8AC3E}">
        <p14:creationId xmlns:p14="http://schemas.microsoft.com/office/powerpoint/2010/main" val="379384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316AF942-F975-EE08-B63C-8CBA1B89384E}"/>
              </a:ext>
            </a:extLst>
          </p:cNvPr>
          <p:cNvSpPr/>
          <p:nvPr/>
        </p:nvSpPr>
        <p:spPr>
          <a:xfrm>
            <a:off x="10500361" y="6050280"/>
            <a:ext cx="1859279" cy="10210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diritto 5">
            <a:extLst>
              <a:ext uri="{FF2B5EF4-FFF2-40B4-BE49-F238E27FC236}">
                <a16:creationId xmlns:a16="http://schemas.microsoft.com/office/drawing/2014/main" id="{E975FD2E-23E1-99E7-3C6D-2E2BF477D01E}"/>
              </a:ext>
            </a:extLst>
          </p:cNvPr>
          <p:cNvCxnSpPr>
            <a:cxnSpLocks/>
          </p:cNvCxnSpPr>
          <p:nvPr/>
        </p:nvCxnSpPr>
        <p:spPr>
          <a:xfrm flipH="1">
            <a:off x="6311348" y="0"/>
            <a:ext cx="5880652" cy="399553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 name="Immagine 6" descr="Immagine che contiene schermata, Policromia&#10;&#10;Descrizione generata automaticamente">
            <a:extLst>
              <a:ext uri="{FF2B5EF4-FFF2-40B4-BE49-F238E27FC236}">
                <a16:creationId xmlns:a16="http://schemas.microsoft.com/office/drawing/2014/main" id="{0331D13D-9DE4-273C-41DA-A272000FE106}"/>
              </a:ext>
            </a:extLst>
          </p:cNvPr>
          <p:cNvPicPr>
            <a:picLocks noChangeAspect="1"/>
          </p:cNvPicPr>
          <p:nvPr/>
        </p:nvPicPr>
        <p:blipFill rotWithShape="1">
          <a:blip r:embed="rId2">
            <a:extLst>
              <a:ext uri="{28A0092B-C50C-407E-A947-70E740481C1C}">
                <a14:useLocalDpi xmlns:a14="http://schemas.microsoft.com/office/drawing/2010/main" val="0"/>
              </a:ext>
            </a:extLst>
          </a:blip>
          <a:srcRect l="10019" t="3424" r="4003" b="8501"/>
          <a:stretch/>
        </p:blipFill>
        <p:spPr>
          <a:xfrm rot="2700000">
            <a:off x="3622308" y="-1978805"/>
            <a:ext cx="9322085" cy="9322088"/>
          </a:xfrm>
          <a:prstGeom prst="rect">
            <a:avLst/>
          </a:prstGeom>
        </p:spPr>
      </p:pic>
      <p:sp>
        <p:nvSpPr>
          <p:cNvPr id="11" name="Rettangolo 10">
            <a:extLst>
              <a:ext uri="{FF2B5EF4-FFF2-40B4-BE49-F238E27FC236}">
                <a16:creationId xmlns:a16="http://schemas.microsoft.com/office/drawing/2014/main" id="{AD5602B4-40EB-2080-027E-08C7A7EDF4BF}"/>
              </a:ext>
            </a:extLst>
          </p:cNvPr>
          <p:cNvSpPr/>
          <p:nvPr/>
        </p:nvSpPr>
        <p:spPr>
          <a:xfrm>
            <a:off x="11384280" y="5166360"/>
            <a:ext cx="975359" cy="1905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Immagine 17" descr="Immagine che contiene schermata&#10;&#10;Descrizione generata automaticamente">
            <a:extLst>
              <a:ext uri="{FF2B5EF4-FFF2-40B4-BE49-F238E27FC236}">
                <a16:creationId xmlns:a16="http://schemas.microsoft.com/office/drawing/2014/main" id="{1DD9EFA7-A905-CFE3-3C2D-45141480BBE9}"/>
              </a:ext>
            </a:extLst>
          </p:cNvPr>
          <p:cNvPicPr>
            <a:picLocks noChangeAspect="1"/>
          </p:cNvPicPr>
          <p:nvPr/>
        </p:nvPicPr>
        <p:blipFill rotWithShape="1">
          <a:blip r:embed="rId3">
            <a:extLst>
              <a:ext uri="{28A0092B-C50C-407E-A947-70E740481C1C}">
                <a14:useLocalDpi xmlns:a14="http://schemas.microsoft.com/office/drawing/2010/main" val="0"/>
              </a:ext>
            </a:extLst>
          </a:blip>
          <a:srcRect l="10937" t="4123" r="38668" b="6949"/>
          <a:stretch/>
        </p:blipFill>
        <p:spPr>
          <a:xfrm rot="2700000">
            <a:off x="4226825" y="-3260676"/>
            <a:ext cx="5389539" cy="9169804"/>
          </a:xfrm>
          <a:prstGeom prst="rect">
            <a:avLst/>
          </a:prstGeom>
        </p:spPr>
      </p:pic>
      <p:sp>
        <p:nvSpPr>
          <p:cNvPr id="4" name="Rettangolo 3">
            <a:extLst>
              <a:ext uri="{FF2B5EF4-FFF2-40B4-BE49-F238E27FC236}">
                <a16:creationId xmlns:a16="http://schemas.microsoft.com/office/drawing/2014/main" id="{E245D36A-3127-ABA3-F924-86AC1F80C33D}"/>
              </a:ext>
            </a:extLst>
          </p:cNvPr>
          <p:cNvSpPr/>
          <p:nvPr/>
        </p:nvSpPr>
        <p:spPr>
          <a:xfrm>
            <a:off x="0" y="0"/>
            <a:ext cx="5623823"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ttore diritto 19">
            <a:extLst>
              <a:ext uri="{FF2B5EF4-FFF2-40B4-BE49-F238E27FC236}">
                <a16:creationId xmlns:a16="http://schemas.microsoft.com/office/drawing/2014/main" id="{65920C71-A2F4-7007-51C1-7B981A98BBAC}"/>
              </a:ext>
            </a:extLst>
          </p:cNvPr>
          <p:cNvCxnSpPr>
            <a:cxnSpLocks/>
          </p:cNvCxnSpPr>
          <p:nvPr/>
        </p:nvCxnSpPr>
        <p:spPr>
          <a:xfrm flipH="1">
            <a:off x="5965066" y="-506896"/>
            <a:ext cx="6568177" cy="6557176"/>
          </a:xfrm>
          <a:prstGeom prst="line">
            <a:avLst/>
          </a:prstGeom>
          <a:ln w="222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 name="Triangolo isoscele 2">
            <a:extLst>
              <a:ext uri="{FF2B5EF4-FFF2-40B4-BE49-F238E27FC236}">
                <a16:creationId xmlns:a16="http://schemas.microsoft.com/office/drawing/2014/main" id="{78525CFB-CD77-382F-51C5-55E41B0B5F9C}"/>
              </a:ext>
            </a:extLst>
          </p:cNvPr>
          <p:cNvSpPr/>
          <p:nvPr/>
        </p:nvSpPr>
        <p:spPr>
          <a:xfrm>
            <a:off x="1669755" y="14325"/>
            <a:ext cx="7888464" cy="6858000"/>
          </a:xfrm>
          <a:prstGeom prst="triangl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asellaDiTesto 13">
            <a:extLst>
              <a:ext uri="{FF2B5EF4-FFF2-40B4-BE49-F238E27FC236}">
                <a16:creationId xmlns:a16="http://schemas.microsoft.com/office/drawing/2014/main" id="{1DF78A40-5896-EA83-2BE0-86651FC0CD3F}"/>
              </a:ext>
            </a:extLst>
          </p:cNvPr>
          <p:cNvSpPr txBox="1"/>
          <p:nvPr/>
        </p:nvSpPr>
        <p:spPr>
          <a:xfrm>
            <a:off x="727613" y="2300760"/>
            <a:ext cx="5211223" cy="1569660"/>
          </a:xfrm>
          <a:prstGeom prst="rect">
            <a:avLst/>
          </a:prstGeom>
          <a:noFill/>
        </p:spPr>
        <p:txBody>
          <a:bodyPr wrap="square" rtlCol="0">
            <a:spAutoFit/>
          </a:bodyPr>
          <a:lstStyle/>
          <a:p>
            <a:pPr algn="ctr"/>
            <a:r>
              <a:rPr lang="en-US" sz="4800" b="1" dirty="0">
                <a:solidFill>
                  <a:schemeClr val="bg1"/>
                </a:solidFill>
                <a:latin typeface="Batang" panose="02030600000101010101" pitchFamily="18" charset="-127"/>
                <a:ea typeface="Batang" panose="02030600000101010101" pitchFamily="18" charset="-127"/>
              </a:rPr>
              <a:t>Image Scanning Microscopy</a:t>
            </a:r>
          </a:p>
        </p:txBody>
      </p:sp>
      <p:sp>
        <p:nvSpPr>
          <p:cNvPr id="2" name="CasellaDiTesto 1">
            <a:extLst>
              <a:ext uri="{FF2B5EF4-FFF2-40B4-BE49-F238E27FC236}">
                <a16:creationId xmlns:a16="http://schemas.microsoft.com/office/drawing/2014/main" id="{DDE2D412-519C-F55E-689B-84752971A4D5}"/>
              </a:ext>
            </a:extLst>
          </p:cNvPr>
          <p:cNvSpPr txBox="1"/>
          <p:nvPr/>
        </p:nvSpPr>
        <p:spPr>
          <a:xfrm>
            <a:off x="1190089" y="3970179"/>
            <a:ext cx="4604225" cy="400110"/>
          </a:xfrm>
          <a:prstGeom prst="rect">
            <a:avLst/>
          </a:prstGeom>
          <a:noFill/>
        </p:spPr>
        <p:txBody>
          <a:bodyPr wrap="square" rtlCol="0">
            <a:spAutoFit/>
          </a:bodyPr>
          <a:lstStyle/>
          <a:p>
            <a:pPr algn="ctr"/>
            <a:r>
              <a:rPr lang="en-US" sz="2000" dirty="0">
                <a:solidFill>
                  <a:schemeClr val="bg1"/>
                </a:solidFill>
              </a:rPr>
              <a:t>Beyond the limits of confocal resolution</a:t>
            </a:r>
          </a:p>
        </p:txBody>
      </p:sp>
      <p:sp>
        <p:nvSpPr>
          <p:cNvPr id="5" name="CasellaDiTesto 4">
            <a:extLst>
              <a:ext uri="{FF2B5EF4-FFF2-40B4-BE49-F238E27FC236}">
                <a16:creationId xmlns:a16="http://schemas.microsoft.com/office/drawing/2014/main" id="{1619D71B-5FB6-63CD-8401-5B7AA80986D0}"/>
              </a:ext>
            </a:extLst>
          </p:cNvPr>
          <p:cNvSpPr txBox="1"/>
          <p:nvPr/>
        </p:nvSpPr>
        <p:spPr>
          <a:xfrm flipH="1">
            <a:off x="4040432" y="4976796"/>
            <a:ext cx="2339673" cy="707886"/>
          </a:xfrm>
          <a:prstGeom prst="rect">
            <a:avLst/>
          </a:prstGeom>
          <a:noFill/>
        </p:spPr>
        <p:txBody>
          <a:bodyPr wrap="square" rtlCol="0">
            <a:spAutoFit/>
          </a:bodyPr>
          <a:lstStyle/>
          <a:p>
            <a:pPr algn="ctr"/>
            <a:r>
              <a:rPr lang="it-IT" sz="2000" dirty="0">
                <a:solidFill>
                  <a:schemeClr val="bg1"/>
                </a:solidFill>
                <a:latin typeface="Times New Roman" panose="02020603050405020304" pitchFamily="18" charset="0"/>
                <a:cs typeface="Times New Roman" panose="02020603050405020304" pitchFamily="18" charset="0"/>
              </a:rPr>
              <a:t>Course of </a:t>
            </a:r>
            <a:r>
              <a:rPr lang="it-IT" sz="2000" dirty="0" err="1">
                <a:solidFill>
                  <a:schemeClr val="bg1"/>
                </a:solidFill>
                <a:latin typeface="Times New Roman" panose="02020603050405020304" pitchFamily="18" charset="0"/>
                <a:cs typeface="Times New Roman" panose="02020603050405020304" pitchFamily="18" charset="0"/>
              </a:rPr>
              <a:t>Biotonica</a:t>
            </a:r>
            <a:endParaRPr lang="it-IT" sz="2000" dirty="0">
              <a:solidFill>
                <a:schemeClr val="bg1"/>
              </a:solidFill>
              <a:latin typeface="Times New Roman" panose="02020603050405020304" pitchFamily="18" charset="0"/>
              <a:cs typeface="Times New Roman" panose="02020603050405020304" pitchFamily="18" charset="0"/>
            </a:endParaRPr>
          </a:p>
          <a:p>
            <a:pPr algn="ctr"/>
            <a:r>
              <a:rPr lang="it-IT" sz="2000" dirty="0">
                <a:solidFill>
                  <a:schemeClr val="bg1"/>
                </a:solidFill>
                <a:latin typeface="Times New Roman" panose="02020603050405020304" pitchFamily="18" charset="0"/>
                <a:cs typeface="Times New Roman" panose="02020603050405020304" pitchFamily="18" charset="0"/>
              </a:rPr>
              <a:t>20/12/2023</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9" name="Immagine 8" descr="Immagine che contiene testo, Carattere, Elementi grafici, simbolo&#10;&#10;Descrizione generata automaticamente">
            <a:extLst>
              <a:ext uri="{FF2B5EF4-FFF2-40B4-BE49-F238E27FC236}">
                <a16:creationId xmlns:a16="http://schemas.microsoft.com/office/drawing/2014/main" id="{EB77AED5-1B7F-8627-EBE2-4A580CC7F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40" y="-106913"/>
            <a:ext cx="1627668" cy="1627668"/>
          </a:xfrm>
          <a:prstGeom prst="rect">
            <a:avLst/>
          </a:prstGeom>
        </p:spPr>
      </p:pic>
      <p:sp>
        <p:nvSpPr>
          <p:cNvPr id="12" name="CasellaDiTesto 11">
            <a:extLst>
              <a:ext uri="{FF2B5EF4-FFF2-40B4-BE49-F238E27FC236}">
                <a16:creationId xmlns:a16="http://schemas.microsoft.com/office/drawing/2014/main" id="{7DEBE997-B37D-35C6-3995-43C97B3911E1}"/>
              </a:ext>
            </a:extLst>
          </p:cNvPr>
          <p:cNvSpPr txBox="1"/>
          <p:nvPr/>
        </p:nvSpPr>
        <p:spPr>
          <a:xfrm>
            <a:off x="1250925" y="199089"/>
            <a:ext cx="3686036" cy="1015663"/>
          </a:xfrm>
          <a:prstGeom prst="rect">
            <a:avLst/>
          </a:prstGeom>
          <a:noFill/>
        </p:spPr>
        <p:txBody>
          <a:bodyPr wrap="square" rtlCol="0">
            <a:spAutoFit/>
          </a:bodyPr>
          <a:lstStyle/>
          <a:p>
            <a:r>
              <a:rPr lang="it-IT" sz="2000" dirty="0">
                <a:solidFill>
                  <a:schemeClr val="bg1"/>
                </a:solidFill>
                <a:latin typeface="Times New Roman" panose="02020603050405020304" pitchFamily="18" charset="0"/>
                <a:cs typeface="Times New Roman" panose="02020603050405020304" pitchFamily="18" charset="0"/>
              </a:rPr>
              <a:t>Università di Milano Bicocca</a:t>
            </a:r>
          </a:p>
          <a:p>
            <a:r>
              <a:rPr lang="it-IT" sz="2000" dirty="0">
                <a:solidFill>
                  <a:schemeClr val="bg1"/>
                </a:solidFill>
                <a:latin typeface="Times New Roman" panose="02020603050405020304" pitchFamily="18" charset="0"/>
                <a:cs typeface="Times New Roman" panose="02020603050405020304" pitchFamily="18" charset="0"/>
              </a:rPr>
              <a:t>Dipartimento di Fisica </a:t>
            </a:r>
          </a:p>
          <a:p>
            <a:r>
              <a:rPr lang="it-IT" sz="2000" dirty="0">
                <a:solidFill>
                  <a:schemeClr val="bg1"/>
                </a:solidFill>
                <a:latin typeface="Times New Roman" panose="02020603050405020304" pitchFamily="18" charset="0"/>
                <a:cs typeface="Times New Roman" panose="02020603050405020304" pitchFamily="18" charset="0"/>
              </a:rPr>
              <a:t>‘G. Occhialini’</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286BB701-62C5-FE9E-687F-2054AA0AC9D2}"/>
              </a:ext>
            </a:extLst>
          </p:cNvPr>
          <p:cNvSpPr txBox="1"/>
          <p:nvPr/>
        </p:nvSpPr>
        <p:spPr>
          <a:xfrm>
            <a:off x="1297339" y="4948157"/>
            <a:ext cx="2566433" cy="70788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Riccardo Bolzoni</a:t>
            </a:r>
          </a:p>
          <a:p>
            <a:r>
              <a:rPr lang="en-US" sz="2000" dirty="0">
                <a:solidFill>
                  <a:schemeClr val="bg1"/>
                </a:solidFill>
                <a:latin typeface="Times New Roman" panose="02020603050405020304" pitchFamily="18" charset="0"/>
                <a:cs typeface="Times New Roman" panose="02020603050405020304" pitchFamily="18" charset="0"/>
              </a:rPr>
              <a:t>PhD student</a:t>
            </a:r>
          </a:p>
        </p:txBody>
      </p:sp>
      <p:sp>
        <p:nvSpPr>
          <p:cNvPr id="15" name="Segnaposto numero diapositiva 14">
            <a:extLst>
              <a:ext uri="{FF2B5EF4-FFF2-40B4-BE49-F238E27FC236}">
                <a16:creationId xmlns:a16="http://schemas.microsoft.com/office/drawing/2014/main" id="{32CF1020-43DD-47C4-55D2-EF18EDE6BAB9}"/>
              </a:ext>
            </a:extLst>
          </p:cNvPr>
          <p:cNvSpPr>
            <a:spLocks noGrp="1"/>
          </p:cNvSpPr>
          <p:nvPr>
            <p:ph type="sldNum" sz="quarter" idx="12"/>
          </p:nvPr>
        </p:nvSpPr>
        <p:spPr/>
        <p:txBody>
          <a:bodyPr/>
          <a:lstStyle/>
          <a:p>
            <a:fld id="{6233EFF0-40C5-4C15-BE10-FD850E601B9D}" type="slidenum">
              <a:rPr lang="en-GB" smtClean="0"/>
              <a:t>2</a:t>
            </a:fld>
            <a:endParaRPr lang="en-GB"/>
          </a:p>
        </p:txBody>
      </p:sp>
    </p:spTree>
    <p:extLst>
      <p:ext uri="{BB962C8B-B14F-4D97-AF65-F5344CB8AC3E}">
        <p14:creationId xmlns:p14="http://schemas.microsoft.com/office/powerpoint/2010/main" val="3951350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EBB4E-E44C-2414-EAFE-F2BCF3F5A259}"/>
              </a:ext>
            </a:extLst>
          </p:cNvPr>
          <p:cNvSpPr>
            <a:spLocks noGrp="1"/>
          </p:cNvSpPr>
          <p:nvPr>
            <p:ph type="title"/>
          </p:nvPr>
        </p:nvSpPr>
        <p:spPr/>
        <p:txBody>
          <a:bodyPr/>
          <a:lstStyle/>
          <a:p>
            <a:r>
              <a:rPr lang="it-IT" dirty="0"/>
              <a:t>The </a:t>
            </a:r>
            <a:r>
              <a:rPr lang="it-IT" dirty="0" err="1"/>
              <a:t>ism</a:t>
            </a:r>
            <a:r>
              <a:rPr lang="it-IT" dirty="0"/>
              <a:t> imaging technique</a:t>
            </a:r>
            <a:endParaRPr lang="en-GB" dirty="0"/>
          </a:p>
        </p:txBody>
      </p:sp>
      <p:sp>
        <p:nvSpPr>
          <p:cNvPr id="6" name="CasellaDiTesto 5">
            <a:extLst>
              <a:ext uri="{FF2B5EF4-FFF2-40B4-BE49-F238E27FC236}">
                <a16:creationId xmlns:a16="http://schemas.microsoft.com/office/drawing/2014/main" id="{A598273E-645D-A70B-13F5-E86A196ECBB4}"/>
              </a:ext>
            </a:extLst>
          </p:cNvPr>
          <p:cNvSpPr txBox="1"/>
          <p:nvPr/>
        </p:nvSpPr>
        <p:spPr>
          <a:xfrm>
            <a:off x="1145397" y="2057154"/>
            <a:ext cx="1636715" cy="584775"/>
          </a:xfrm>
          <a:prstGeom prst="rect">
            <a:avLst/>
          </a:prstGeom>
          <a:noFill/>
          <a:ln>
            <a:solidFill>
              <a:schemeClr val="accent1"/>
            </a:solidFill>
          </a:ln>
        </p:spPr>
        <p:txBody>
          <a:bodyPr wrap="square" rtlCol="0">
            <a:spAutoFit/>
          </a:bodyPr>
          <a:lstStyle/>
          <a:p>
            <a:pPr algn="ctr"/>
            <a:r>
              <a:rPr lang="it-IT" sz="1600" dirty="0" err="1"/>
              <a:t>Prepare</a:t>
            </a:r>
            <a:r>
              <a:rPr lang="it-IT" sz="1600" dirty="0"/>
              <a:t> the sample</a:t>
            </a:r>
            <a:endParaRPr lang="en-GB" sz="1600" dirty="0"/>
          </a:p>
        </p:txBody>
      </p:sp>
      <p:sp>
        <p:nvSpPr>
          <p:cNvPr id="7" name="CasellaDiTesto 6">
            <a:extLst>
              <a:ext uri="{FF2B5EF4-FFF2-40B4-BE49-F238E27FC236}">
                <a16:creationId xmlns:a16="http://schemas.microsoft.com/office/drawing/2014/main" id="{805F2281-91A3-DC4A-60E8-FBA6DCBC9458}"/>
              </a:ext>
            </a:extLst>
          </p:cNvPr>
          <p:cNvSpPr txBox="1"/>
          <p:nvPr/>
        </p:nvSpPr>
        <p:spPr>
          <a:xfrm>
            <a:off x="1145397" y="3010463"/>
            <a:ext cx="1636715" cy="584775"/>
          </a:xfrm>
          <a:prstGeom prst="rect">
            <a:avLst/>
          </a:prstGeom>
          <a:noFill/>
          <a:ln>
            <a:solidFill>
              <a:schemeClr val="accent1"/>
            </a:solidFill>
          </a:ln>
        </p:spPr>
        <p:txBody>
          <a:bodyPr wrap="square" rtlCol="0">
            <a:spAutoFit/>
          </a:bodyPr>
          <a:lstStyle/>
          <a:p>
            <a:pPr algn="ctr"/>
            <a:r>
              <a:rPr lang="it-IT" sz="1600" dirty="0" err="1"/>
              <a:t>Acquire</a:t>
            </a:r>
            <a:r>
              <a:rPr lang="it-IT" sz="1600" dirty="0"/>
              <a:t> the images</a:t>
            </a:r>
            <a:endParaRPr lang="en-GB" sz="1600" dirty="0"/>
          </a:p>
        </p:txBody>
      </p:sp>
      <p:sp>
        <p:nvSpPr>
          <p:cNvPr id="12" name="CasellaDiTesto 11">
            <a:extLst>
              <a:ext uri="{FF2B5EF4-FFF2-40B4-BE49-F238E27FC236}">
                <a16:creationId xmlns:a16="http://schemas.microsoft.com/office/drawing/2014/main" id="{06AFB05B-8440-1C00-76E7-5891AD358967}"/>
              </a:ext>
            </a:extLst>
          </p:cNvPr>
          <p:cNvSpPr txBox="1"/>
          <p:nvPr/>
        </p:nvSpPr>
        <p:spPr>
          <a:xfrm>
            <a:off x="1145397" y="3963773"/>
            <a:ext cx="1636715" cy="584775"/>
          </a:xfrm>
          <a:prstGeom prst="rect">
            <a:avLst/>
          </a:prstGeom>
          <a:noFill/>
          <a:ln>
            <a:solidFill>
              <a:schemeClr val="accent1"/>
            </a:solidFill>
          </a:ln>
        </p:spPr>
        <p:txBody>
          <a:bodyPr wrap="square" rtlCol="0">
            <a:spAutoFit/>
          </a:bodyPr>
          <a:lstStyle/>
          <a:p>
            <a:pPr algn="ctr"/>
            <a:r>
              <a:rPr lang="it-IT" sz="1600" dirty="0" err="1"/>
              <a:t>Calculate</a:t>
            </a:r>
            <a:r>
              <a:rPr lang="it-IT" sz="1600" dirty="0"/>
              <a:t> the shift </a:t>
            </a:r>
            <a:r>
              <a:rPr lang="it-IT" sz="1600" dirty="0" err="1"/>
              <a:t>vectors</a:t>
            </a:r>
            <a:endParaRPr lang="en-GB" sz="1600" dirty="0"/>
          </a:p>
        </p:txBody>
      </p:sp>
      <p:sp>
        <p:nvSpPr>
          <p:cNvPr id="13" name="CasellaDiTesto 12">
            <a:extLst>
              <a:ext uri="{FF2B5EF4-FFF2-40B4-BE49-F238E27FC236}">
                <a16:creationId xmlns:a16="http://schemas.microsoft.com/office/drawing/2014/main" id="{EECFED04-B2A9-332B-A445-E3EC150E7765}"/>
              </a:ext>
            </a:extLst>
          </p:cNvPr>
          <p:cNvSpPr txBox="1"/>
          <p:nvPr/>
        </p:nvSpPr>
        <p:spPr>
          <a:xfrm>
            <a:off x="1145397" y="4917083"/>
            <a:ext cx="1636715" cy="584775"/>
          </a:xfrm>
          <a:prstGeom prst="rect">
            <a:avLst/>
          </a:prstGeom>
          <a:noFill/>
          <a:ln>
            <a:solidFill>
              <a:schemeClr val="accent1"/>
            </a:solidFill>
          </a:ln>
        </p:spPr>
        <p:txBody>
          <a:bodyPr wrap="square" rtlCol="0">
            <a:spAutoFit/>
          </a:bodyPr>
          <a:lstStyle/>
          <a:p>
            <a:pPr algn="ctr"/>
            <a:r>
              <a:rPr lang="it-IT" sz="1600" dirty="0" err="1"/>
              <a:t>Reconstruct</a:t>
            </a:r>
            <a:r>
              <a:rPr lang="it-IT" sz="1600" dirty="0"/>
              <a:t> the ISM image</a:t>
            </a:r>
            <a:endParaRPr lang="en-GB" sz="1600" dirty="0"/>
          </a:p>
        </p:txBody>
      </p:sp>
      <p:pic>
        <p:nvPicPr>
          <p:cNvPr id="9" name="Immagine 8" descr="Immagine che contiene schermata, Policromia&#10;&#10;Descrizione generata automaticamente">
            <a:extLst>
              <a:ext uri="{FF2B5EF4-FFF2-40B4-BE49-F238E27FC236}">
                <a16:creationId xmlns:a16="http://schemas.microsoft.com/office/drawing/2014/main" id="{D1D46A82-00D3-9A41-1427-685DF9E0A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593" y="1999346"/>
            <a:ext cx="2378407" cy="2254219"/>
          </a:xfrm>
          <a:prstGeom prst="rect">
            <a:avLst/>
          </a:prstGeom>
        </p:spPr>
      </p:pic>
      <p:pic>
        <p:nvPicPr>
          <p:cNvPr id="11" name="Immagine 10">
            <a:extLst>
              <a:ext uri="{FF2B5EF4-FFF2-40B4-BE49-F238E27FC236}">
                <a16:creationId xmlns:a16="http://schemas.microsoft.com/office/drawing/2014/main" id="{42ACBB27-D670-0546-D1D6-4169034A0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652" y="2001941"/>
            <a:ext cx="2395184" cy="2251624"/>
          </a:xfrm>
          <a:prstGeom prst="rect">
            <a:avLst/>
          </a:prstGeom>
        </p:spPr>
      </p:pic>
      <p:sp>
        <p:nvSpPr>
          <p:cNvPr id="15" name="CasellaDiTesto 14">
            <a:extLst>
              <a:ext uri="{FF2B5EF4-FFF2-40B4-BE49-F238E27FC236}">
                <a16:creationId xmlns:a16="http://schemas.microsoft.com/office/drawing/2014/main" id="{9FF0BB69-8BBF-D2AF-A62C-70AD38A6C005}"/>
              </a:ext>
            </a:extLst>
          </p:cNvPr>
          <p:cNvSpPr txBox="1"/>
          <p:nvPr/>
        </p:nvSpPr>
        <p:spPr>
          <a:xfrm>
            <a:off x="6084263" y="1994411"/>
            <a:ext cx="1444082" cy="1569660"/>
          </a:xfrm>
          <a:prstGeom prst="rect">
            <a:avLst/>
          </a:prstGeom>
          <a:noFill/>
        </p:spPr>
        <p:txBody>
          <a:bodyPr wrap="square" rtlCol="0">
            <a:spAutoFit/>
          </a:bodyPr>
          <a:lstStyle/>
          <a:p>
            <a:r>
              <a:rPr lang="it-IT" sz="1600" i="1" dirty="0" err="1"/>
              <a:t>Confocal</a:t>
            </a:r>
            <a:r>
              <a:rPr lang="it-IT" sz="1600" i="1" dirty="0"/>
              <a:t> image </a:t>
            </a:r>
            <a:r>
              <a:rPr lang="it-IT" sz="1600" i="1" dirty="0" err="1"/>
              <a:t>reconstructed</a:t>
            </a:r>
            <a:r>
              <a:rPr lang="it-IT" sz="1600" i="1" dirty="0"/>
              <a:t> by </a:t>
            </a:r>
            <a:r>
              <a:rPr lang="it-IT" sz="1600" i="1" dirty="0" err="1"/>
              <a:t>summing</a:t>
            </a:r>
            <a:r>
              <a:rPr lang="it-IT" sz="1600" i="1" dirty="0"/>
              <a:t> </a:t>
            </a:r>
            <a:r>
              <a:rPr lang="it-IT" sz="1600" i="1" dirty="0" err="1"/>
              <a:t>without</a:t>
            </a:r>
            <a:r>
              <a:rPr lang="it-IT" sz="1600" i="1" dirty="0"/>
              <a:t> </a:t>
            </a:r>
            <a:r>
              <a:rPr lang="it-IT" sz="1600" i="1" dirty="0" err="1"/>
              <a:t>shifting</a:t>
            </a:r>
            <a:endParaRPr lang="it-IT" sz="1600" i="1" dirty="0"/>
          </a:p>
          <a:p>
            <a:r>
              <a:rPr lang="it-IT" sz="1600" i="1" dirty="0" err="1"/>
              <a:t>Resolution</a:t>
            </a:r>
            <a:r>
              <a:rPr lang="it-IT" sz="1600" i="1" dirty="0"/>
              <a:t> = 204 nm</a:t>
            </a:r>
            <a:endParaRPr lang="en-GB" sz="1600" i="1" dirty="0"/>
          </a:p>
        </p:txBody>
      </p:sp>
      <p:sp>
        <p:nvSpPr>
          <p:cNvPr id="16" name="CasellaDiTesto 15">
            <a:extLst>
              <a:ext uri="{FF2B5EF4-FFF2-40B4-BE49-F238E27FC236}">
                <a16:creationId xmlns:a16="http://schemas.microsoft.com/office/drawing/2014/main" id="{0886D70A-F410-8227-30CC-7447968F1ABD}"/>
              </a:ext>
            </a:extLst>
          </p:cNvPr>
          <p:cNvSpPr txBox="1"/>
          <p:nvPr/>
        </p:nvSpPr>
        <p:spPr>
          <a:xfrm>
            <a:off x="10610368" y="2349541"/>
            <a:ext cx="1444075" cy="1815882"/>
          </a:xfrm>
          <a:prstGeom prst="rect">
            <a:avLst/>
          </a:prstGeom>
          <a:noFill/>
        </p:spPr>
        <p:txBody>
          <a:bodyPr wrap="square" rtlCol="0">
            <a:spAutoFit/>
          </a:bodyPr>
          <a:lstStyle/>
          <a:p>
            <a:r>
              <a:rPr lang="it-IT" sz="1600" i="1" dirty="0"/>
              <a:t>ISM image </a:t>
            </a:r>
            <a:r>
              <a:rPr lang="it-IT" sz="1600" i="1" dirty="0" err="1"/>
              <a:t>reconstructed</a:t>
            </a:r>
            <a:r>
              <a:rPr lang="it-IT" sz="1600" i="1" dirty="0"/>
              <a:t> by </a:t>
            </a:r>
            <a:r>
              <a:rPr lang="it-IT" sz="1600" i="1" dirty="0" err="1"/>
              <a:t>shifting</a:t>
            </a:r>
            <a:r>
              <a:rPr lang="it-IT" sz="1600" i="1" dirty="0"/>
              <a:t> and </a:t>
            </a:r>
            <a:r>
              <a:rPr lang="it-IT" sz="1600" i="1" dirty="0" err="1"/>
              <a:t>summing</a:t>
            </a:r>
            <a:endParaRPr lang="it-IT" sz="1600" i="1" dirty="0"/>
          </a:p>
          <a:p>
            <a:r>
              <a:rPr lang="it-IT" sz="1600" i="1" dirty="0" err="1"/>
              <a:t>Resolution</a:t>
            </a:r>
            <a:r>
              <a:rPr lang="it-IT" sz="1600" i="1" dirty="0"/>
              <a:t> = 147 nm</a:t>
            </a:r>
            <a:endParaRPr lang="en-GB" sz="1600" i="1" dirty="0"/>
          </a:p>
          <a:p>
            <a:endParaRPr lang="en-GB" sz="1600" i="1" dirty="0"/>
          </a:p>
        </p:txBody>
      </p:sp>
      <p:cxnSp>
        <p:nvCxnSpPr>
          <p:cNvPr id="18" name="Connettore 2 17">
            <a:extLst>
              <a:ext uri="{FF2B5EF4-FFF2-40B4-BE49-F238E27FC236}">
                <a16:creationId xmlns:a16="http://schemas.microsoft.com/office/drawing/2014/main" id="{D39047E9-C995-6F4F-4974-D73E965EDD6D}"/>
              </a:ext>
            </a:extLst>
          </p:cNvPr>
          <p:cNvCxnSpPr>
            <a:stCxn id="6" idx="2"/>
            <a:endCxn id="7" idx="0"/>
          </p:cNvCxnSpPr>
          <p:nvPr/>
        </p:nvCxnSpPr>
        <p:spPr>
          <a:xfrm>
            <a:off x="1963755" y="2641929"/>
            <a:ext cx="0" cy="36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7AED663C-F2EC-1FFA-6289-3783B5C092C2}"/>
              </a:ext>
            </a:extLst>
          </p:cNvPr>
          <p:cNvCxnSpPr/>
          <p:nvPr/>
        </p:nvCxnSpPr>
        <p:spPr>
          <a:xfrm>
            <a:off x="1949553" y="3595239"/>
            <a:ext cx="0" cy="36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99919D78-A479-1F12-7E5A-22F718B5AB57}"/>
              </a:ext>
            </a:extLst>
          </p:cNvPr>
          <p:cNvCxnSpPr/>
          <p:nvPr/>
        </p:nvCxnSpPr>
        <p:spPr>
          <a:xfrm>
            <a:off x="1949553" y="4548549"/>
            <a:ext cx="0" cy="36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magine 3" descr="Immagine che contiene schermata, Policromia&#10;&#10;Descrizione generata automaticamente">
            <a:extLst>
              <a:ext uri="{FF2B5EF4-FFF2-40B4-BE49-F238E27FC236}">
                <a16:creationId xmlns:a16="http://schemas.microsoft.com/office/drawing/2014/main" id="{445ADF8A-C209-DE94-7D25-9165B953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593" y="4374146"/>
            <a:ext cx="2393904" cy="2254219"/>
          </a:xfrm>
          <a:prstGeom prst="rect">
            <a:avLst/>
          </a:prstGeom>
        </p:spPr>
      </p:pic>
      <p:sp>
        <p:nvSpPr>
          <p:cNvPr id="5" name="CasellaDiTesto 4">
            <a:extLst>
              <a:ext uri="{FF2B5EF4-FFF2-40B4-BE49-F238E27FC236}">
                <a16:creationId xmlns:a16="http://schemas.microsoft.com/office/drawing/2014/main" id="{9EBE170B-767C-8FDC-CEF2-C6B8438F5226}"/>
              </a:ext>
            </a:extLst>
          </p:cNvPr>
          <p:cNvSpPr txBox="1"/>
          <p:nvPr/>
        </p:nvSpPr>
        <p:spPr>
          <a:xfrm>
            <a:off x="6096000" y="4424640"/>
            <a:ext cx="1444082" cy="1569660"/>
          </a:xfrm>
          <a:prstGeom prst="rect">
            <a:avLst/>
          </a:prstGeom>
          <a:noFill/>
        </p:spPr>
        <p:txBody>
          <a:bodyPr wrap="square" rtlCol="0">
            <a:spAutoFit/>
          </a:bodyPr>
          <a:lstStyle/>
          <a:p>
            <a:r>
              <a:rPr lang="it-IT" sz="1600" i="1" dirty="0" err="1"/>
              <a:t>Confocal</a:t>
            </a:r>
            <a:r>
              <a:rPr lang="it-IT" sz="1600" i="1" dirty="0"/>
              <a:t> image </a:t>
            </a:r>
            <a:r>
              <a:rPr lang="it-IT" sz="1600" i="1" dirty="0" err="1"/>
              <a:t>reconstructed</a:t>
            </a:r>
            <a:r>
              <a:rPr lang="it-IT" sz="1600" i="1" dirty="0"/>
              <a:t> by </a:t>
            </a:r>
            <a:r>
              <a:rPr lang="it-IT" sz="1600" i="1" dirty="0" err="1"/>
              <a:t>summing</a:t>
            </a:r>
            <a:r>
              <a:rPr lang="it-IT" sz="1600" i="1" dirty="0"/>
              <a:t> </a:t>
            </a:r>
            <a:r>
              <a:rPr lang="it-IT" sz="1600" i="1" dirty="0" err="1"/>
              <a:t>without</a:t>
            </a:r>
            <a:r>
              <a:rPr lang="it-IT" sz="1600" i="1" dirty="0"/>
              <a:t> </a:t>
            </a:r>
            <a:r>
              <a:rPr lang="it-IT" sz="1600" i="1" dirty="0" err="1"/>
              <a:t>shifting</a:t>
            </a:r>
            <a:endParaRPr lang="it-IT" sz="1600" i="1" dirty="0"/>
          </a:p>
          <a:p>
            <a:r>
              <a:rPr lang="it-IT" sz="1600" i="1" dirty="0" err="1"/>
              <a:t>Resolution</a:t>
            </a:r>
            <a:r>
              <a:rPr lang="it-IT" sz="1600" i="1" dirty="0"/>
              <a:t> = 323 nm</a:t>
            </a:r>
            <a:endParaRPr lang="en-GB" sz="1600" i="1" dirty="0"/>
          </a:p>
        </p:txBody>
      </p:sp>
      <p:pic>
        <p:nvPicPr>
          <p:cNvPr id="10" name="Immagine 9" descr="Immagine che contiene schermata, Policromia&#10;&#10;Descrizione generata automaticamente">
            <a:extLst>
              <a:ext uri="{FF2B5EF4-FFF2-40B4-BE49-F238E27FC236}">
                <a16:creationId xmlns:a16="http://schemas.microsoft.com/office/drawing/2014/main" id="{C447920C-ACAB-F431-5047-D959A13AB9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5405" y="4424640"/>
            <a:ext cx="2461678" cy="2337601"/>
          </a:xfrm>
          <a:prstGeom prst="rect">
            <a:avLst/>
          </a:prstGeom>
        </p:spPr>
      </p:pic>
      <p:sp>
        <p:nvSpPr>
          <p:cNvPr id="14" name="CasellaDiTesto 13">
            <a:extLst>
              <a:ext uri="{FF2B5EF4-FFF2-40B4-BE49-F238E27FC236}">
                <a16:creationId xmlns:a16="http://schemas.microsoft.com/office/drawing/2014/main" id="{8A7B56E7-2A4F-E238-829D-0125855DFA9A}"/>
              </a:ext>
            </a:extLst>
          </p:cNvPr>
          <p:cNvSpPr txBox="1"/>
          <p:nvPr/>
        </p:nvSpPr>
        <p:spPr>
          <a:xfrm>
            <a:off x="10610367" y="4424640"/>
            <a:ext cx="1444075" cy="1815882"/>
          </a:xfrm>
          <a:prstGeom prst="rect">
            <a:avLst/>
          </a:prstGeom>
          <a:noFill/>
        </p:spPr>
        <p:txBody>
          <a:bodyPr wrap="square" rtlCol="0">
            <a:spAutoFit/>
          </a:bodyPr>
          <a:lstStyle/>
          <a:p>
            <a:r>
              <a:rPr lang="it-IT" sz="1600" i="1" dirty="0"/>
              <a:t>ISM image </a:t>
            </a:r>
            <a:r>
              <a:rPr lang="it-IT" sz="1600" i="1" dirty="0" err="1"/>
              <a:t>reconstructed</a:t>
            </a:r>
            <a:r>
              <a:rPr lang="it-IT" sz="1600" i="1" dirty="0"/>
              <a:t> by </a:t>
            </a:r>
            <a:r>
              <a:rPr lang="it-IT" sz="1600" i="1" dirty="0" err="1"/>
              <a:t>shifting</a:t>
            </a:r>
            <a:r>
              <a:rPr lang="it-IT" sz="1600" i="1" dirty="0"/>
              <a:t> and </a:t>
            </a:r>
            <a:r>
              <a:rPr lang="it-IT" sz="1600" i="1" dirty="0" err="1"/>
              <a:t>summing</a:t>
            </a:r>
            <a:endParaRPr lang="it-IT" sz="1600" i="1" dirty="0"/>
          </a:p>
          <a:p>
            <a:r>
              <a:rPr lang="it-IT" sz="1600" i="1" dirty="0" err="1"/>
              <a:t>Resolution</a:t>
            </a:r>
            <a:r>
              <a:rPr lang="it-IT" sz="1600" i="1" dirty="0"/>
              <a:t> = 262 nm</a:t>
            </a:r>
            <a:endParaRPr lang="en-GB" sz="1600" i="1" dirty="0"/>
          </a:p>
          <a:p>
            <a:endParaRPr lang="en-GB" sz="1600" i="1" dirty="0"/>
          </a:p>
        </p:txBody>
      </p:sp>
      <p:sp>
        <p:nvSpPr>
          <p:cNvPr id="3" name="Segnaposto numero diapositiva 2">
            <a:extLst>
              <a:ext uri="{FF2B5EF4-FFF2-40B4-BE49-F238E27FC236}">
                <a16:creationId xmlns:a16="http://schemas.microsoft.com/office/drawing/2014/main" id="{BA155F5B-A2B3-A3DE-0045-FC7B989FA991}"/>
              </a:ext>
            </a:extLst>
          </p:cNvPr>
          <p:cNvSpPr>
            <a:spLocks noGrp="1"/>
          </p:cNvSpPr>
          <p:nvPr>
            <p:ph type="sldNum" sz="quarter" idx="12"/>
          </p:nvPr>
        </p:nvSpPr>
        <p:spPr>
          <a:xfrm>
            <a:off x="10558300" y="6499739"/>
            <a:ext cx="1052508" cy="365125"/>
          </a:xfrm>
        </p:spPr>
        <p:txBody>
          <a:bodyPr/>
          <a:lstStyle/>
          <a:p>
            <a:r>
              <a:rPr lang="it-IT" dirty="0"/>
              <a:t>15</a:t>
            </a:r>
            <a:endParaRPr lang="en-GB" dirty="0"/>
          </a:p>
        </p:txBody>
      </p:sp>
    </p:spTree>
    <p:extLst>
      <p:ext uri="{BB962C8B-B14F-4D97-AF65-F5344CB8AC3E}">
        <p14:creationId xmlns:p14="http://schemas.microsoft.com/office/powerpoint/2010/main" val="2412603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A4C8D3-FAE2-1A95-55EC-112C490E7B57}"/>
              </a:ext>
            </a:extLst>
          </p:cNvPr>
          <p:cNvSpPr>
            <a:spLocks noGrp="1"/>
          </p:cNvSpPr>
          <p:nvPr>
            <p:ph type="title"/>
          </p:nvPr>
        </p:nvSpPr>
        <p:spPr/>
        <p:txBody>
          <a:bodyPr/>
          <a:lstStyle/>
          <a:p>
            <a:r>
              <a:rPr lang="en-US" dirty="0"/>
              <a:t>ISM applications</a:t>
            </a:r>
          </a:p>
        </p:txBody>
      </p:sp>
      <p:sp>
        <p:nvSpPr>
          <p:cNvPr id="3" name="Segnaposto testo 2">
            <a:extLst>
              <a:ext uri="{FF2B5EF4-FFF2-40B4-BE49-F238E27FC236}">
                <a16:creationId xmlns:a16="http://schemas.microsoft.com/office/drawing/2014/main" id="{C29E3A63-DF74-1BC1-A039-E6F4E47975BA}"/>
              </a:ext>
            </a:extLst>
          </p:cNvPr>
          <p:cNvSpPr>
            <a:spLocks noGrp="1"/>
          </p:cNvSpPr>
          <p:nvPr>
            <p:ph type="body" idx="1"/>
          </p:nvPr>
        </p:nvSpPr>
        <p:spPr>
          <a:xfrm>
            <a:off x="643793" y="2671221"/>
            <a:ext cx="5330497" cy="536005"/>
          </a:xfrm>
        </p:spPr>
        <p:txBody>
          <a:bodyPr/>
          <a:lstStyle/>
          <a:p>
            <a:pPr algn="ctr"/>
            <a:r>
              <a:rPr lang="en-US" sz="2800" dirty="0"/>
              <a:t>Image improvement</a:t>
            </a:r>
          </a:p>
        </p:txBody>
      </p:sp>
      <p:sp>
        <p:nvSpPr>
          <p:cNvPr id="4" name="Segnaposto contenuto 3">
            <a:extLst>
              <a:ext uri="{FF2B5EF4-FFF2-40B4-BE49-F238E27FC236}">
                <a16:creationId xmlns:a16="http://schemas.microsoft.com/office/drawing/2014/main" id="{616247F0-8CC7-BBE2-242F-068534E00E16}"/>
              </a:ext>
            </a:extLst>
          </p:cNvPr>
          <p:cNvSpPr>
            <a:spLocks noGrp="1"/>
          </p:cNvSpPr>
          <p:nvPr>
            <p:ph sz="half" idx="2"/>
          </p:nvPr>
        </p:nvSpPr>
        <p:spPr>
          <a:xfrm>
            <a:off x="643794" y="3319799"/>
            <a:ext cx="5330497" cy="2934999"/>
          </a:xfrm>
        </p:spPr>
        <p:txBody>
          <a:bodyPr>
            <a:normAutofit/>
          </a:bodyPr>
          <a:lstStyle/>
          <a:p>
            <a:pPr algn="ctr">
              <a:buFont typeface="Wingdings" panose="05000000000000000000" pitchFamily="2" charset="2"/>
              <a:buChar char="Ø"/>
            </a:pPr>
            <a:r>
              <a:rPr lang="en-US" sz="2400" dirty="0"/>
              <a:t>Multi-image deconvolution</a:t>
            </a:r>
          </a:p>
          <a:p>
            <a:pPr algn="ctr">
              <a:buFont typeface="Wingdings" panose="05000000000000000000" pitchFamily="2" charset="2"/>
              <a:buChar char="Ø"/>
            </a:pPr>
            <a:r>
              <a:rPr lang="en-US" sz="2400" dirty="0"/>
              <a:t>Focus ISM</a:t>
            </a:r>
          </a:p>
        </p:txBody>
      </p:sp>
      <p:sp>
        <p:nvSpPr>
          <p:cNvPr id="5" name="Segnaposto testo 4">
            <a:extLst>
              <a:ext uri="{FF2B5EF4-FFF2-40B4-BE49-F238E27FC236}">
                <a16:creationId xmlns:a16="http://schemas.microsoft.com/office/drawing/2014/main" id="{6A521BB6-A039-E913-F3A3-046859570E61}"/>
              </a:ext>
            </a:extLst>
          </p:cNvPr>
          <p:cNvSpPr>
            <a:spLocks noGrp="1"/>
          </p:cNvSpPr>
          <p:nvPr>
            <p:ph type="body" sz="quarter" idx="3"/>
          </p:nvPr>
        </p:nvSpPr>
        <p:spPr>
          <a:xfrm>
            <a:off x="6217710" y="2671221"/>
            <a:ext cx="5330496" cy="553373"/>
          </a:xfrm>
        </p:spPr>
        <p:txBody>
          <a:bodyPr/>
          <a:lstStyle/>
          <a:p>
            <a:pPr algn="ctr"/>
            <a:r>
              <a:rPr lang="en-US" sz="2800" dirty="0"/>
              <a:t>Other techniques</a:t>
            </a:r>
          </a:p>
        </p:txBody>
      </p:sp>
      <p:sp>
        <p:nvSpPr>
          <p:cNvPr id="6" name="Segnaposto contenuto 5">
            <a:extLst>
              <a:ext uri="{FF2B5EF4-FFF2-40B4-BE49-F238E27FC236}">
                <a16:creationId xmlns:a16="http://schemas.microsoft.com/office/drawing/2014/main" id="{C4510542-6D62-519C-1535-D3C8D363F442}"/>
              </a:ext>
            </a:extLst>
          </p:cNvPr>
          <p:cNvSpPr>
            <a:spLocks noGrp="1"/>
          </p:cNvSpPr>
          <p:nvPr>
            <p:ph sz="quarter" idx="4"/>
          </p:nvPr>
        </p:nvSpPr>
        <p:spPr>
          <a:xfrm>
            <a:off x="6217711" y="3319798"/>
            <a:ext cx="5393100" cy="2934999"/>
          </a:xfrm>
        </p:spPr>
        <p:txBody>
          <a:bodyPr>
            <a:normAutofit/>
          </a:bodyPr>
          <a:lstStyle/>
          <a:p>
            <a:pPr algn="ctr">
              <a:buFont typeface="Wingdings" panose="05000000000000000000" pitchFamily="2" charset="2"/>
              <a:buChar char="Ø"/>
            </a:pPr>
            <a:r>
              <a:rPr lang="en-US" sz="2400" dirty="0"/>
              <a:t>Fluorescence Correlation Spectroscopy</a:t>
            </a:r>
          </a:p>
          <a:p>
            <a:pPr algn="ctr">
              <a:buFont typeface="Wingdings" panose="05000000000000000000" pitchFamily="2" charset="2"/>
              <a:buChar char="Ø"/>
            </a:pPr>
            <a:r>
              <a:rPr lang="en-US" sz="2400" dirty="0"/>
              <a:t>Fluorescence Lifetime </a:t>
            </a:r>
          </a:p>
          <a:p>
            <a:pPr algn="ctr">
              <a:buFont typeface="Wingdings" panose="05000000000000000000" pitchFamily="2" charset="2"/>
              <a:buChar char="Ø"/>
            </a:pPr>
            <a:r>
              <a:rPr lang="en-US" sz="2400" dirty="0"/>
              <a:t>Particle Tracking</a:t>
            </a:r>
          </a:p>
        </p:txBody>
      </p:sp>
      <p:cxnSp>
        <p:nvCxnSpPr>
          <p:cNvPr id="10" name="Connettore diritto 9">
            <a:extLst>
              <a:ext uri="{FF2B5EF4-FFF2-40B4-BE49-F238E27FC236}">
                <a16:creationId xmlns:a16="http://schemas.microsoft.com/office/drawing/2014/main" id="{5B29174B-83A4-3A17-FA4A-A148583A3477}"/>
              </a:ext>
            </a:extLst>
          </p:cNvPr>
          <p:cNvCxnSpPr>
            <a:cxnSpLocks/>
          </p:cNvCxnSpPr>
          <p:nvPr/>
        </p:nvCxnSpPr>
        <p:spPr>
          <a:xfrm>
            <a:off x="5967664" y="2142684"/>
            <a:ext cx="0" cy="4345858"/>
          </a:xfrm>
          <a:prstGeom prst="line">
            <a:avLst/>
          </a:prstGeom>
        </p:spPr>
        <p:style>
          <a:lnRef idx="1">
            <a:schemeClr val="accent1"/>
          </a:lnRef>
          <a:fillRef idx="0">
            <a:schemeClr val="accent1"/>
          </a:fillRef>
          <a:effectRef idx="0">
            <a:schemeClr val="accent1"/>
          </a:effectRef>
          <a:fontRef idx="minor">
            <a:schemeClr val="tx1"/>
          </a:fontRef>
        </p:style>
      </p:cxnSp>
      <p:sp>
        <p:nvSpPr>
          <p:cNvPr id="7" name="Segnaposto numero diapositiva 6">
            <a:extLst>
              <a:ext uri="{FF2B5EF4-FFF2-40B4-BE49-F238E27FC236}">
                <a16:creationId xmlns:a16="http://schemas.microsoft.com/office/drawing/2014/main" id="{8E3C5761-D7EB-2DAA-C226-991313BC5891}"/>
              </a:ext>
            </a:extLst>
          </p:cNvPr>
          <p:cNvSpPr>
            <a:spLocks noGrp="1"/>
          </p:cNvSpPr>
          <p:nvPr>
            <p:ph type="sldNum" sz="quarter" idx="12"/>
          </p:nvPr>
        </p:nvSpPr>
        <p:spPr>
          <a:xfrm>
            <a:off x="10558299" y="6488542"/>
            <a:ext cx="1052510" cy="365125"/>
          </a:xfrm>
        </p:spPr>
        <p:txBody>
          <a:bodyPr/>
          <a:lstStyle/>
          <a:p>
            <a:r>
              <a:rPr lang="en-GB" dirty="0"/>
              <a:t>16</a:t>
            </a:r>
          </a:p>
        </p:txBody>
      </p:sp>
    </p:spTree>
    <p:extLst>
      <p:ext uri="{BB962C8B-B14F-4D97-AF65-F5344CB8AC3E}">
        <p14:creationId xmlns:p14="http://schemas.microsoft.com/office/powerpoint/2010/main" val="185119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B50A17-BCD0-4D0B-C75D-A3501D4403C4}"/>
              </a:ext>
            </a:extLst>
          </p:cNvPr>
          <p:cNvSpPr>
            <a:spLocks noGrp="1"/>
          </p:cNvSpPr>
          <p:nvPr>
            <p:ph type="title"/>
          </p:nvPr>
        </p:nvSpPr>
        <p:spPr/>
        <p:txBody>
          <a:bodyPr/>
          <a:lstStyle/>
          <a:p>
            <a:r>
              <a:rPr lang="it-IT" dirty="0"/>
              <a:t>Multi-image </a:t>
            </a:r>
            <a:r>
              <a:rPr lang="it-IT" dirty="0" err="1"/>
              <a:t>deconvolution</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8CDEE249-8F34-82B7-97EB-DFCC55D4FF33}"/>
                  </a:ext>
                </a:extLst>
              </p:cNvPr>
              <p:cNvSpPr>
                <a:spLocks noGrp="1"/>
              </p:cNvSpPr>
              <p:nvPr>
                <p:ph idx="1"/>
              </p:nvPr>
            </p:nvSpPr>
            <p:spPr>
              <a:xfrm>
                <a:off x="581192" y="1991022"/>
                <a:ext cx="11029615" cy="2973744"/>
              </a:xfrm>
            </p:spPr>
            <p:txBody>
              <a:bodyPr>
                <a:normAutofit/>
              </a:bodyPr>
              <a:lstStyle/>
              <a:p>
                <a:pPr marL="0" indent="0">
                  <a:buNone/>
                </a:pPr>
                <a:r>
                  <a:rPr lang="en-GB" dirty="0"/>
                  <a:t>Image Deconvolution is a processing technique that consists in inverting the imaging process to improve the image (remove noise, correct blurring,…)</a:t>
                </a:r>
              </a:p>
              <a:p>
                <a:endParaRPr lang="en-GB" dirty="0"/>
              </a:p>
              <a:p>
                <a:pPr marL="0" indent="0">
                  <a:buNone/>
                </a:pPr>
                <a:r>
                  <a:rPr lang="en-GB" dirty="0"/>
                  <a:t>In ISM, the intensity seen at position </a:t>
                </a:r>
                <a:r>
                  <a:rPr lang="en-GB" dirty="0" err="1"/>
                  <a:t>x</a:t>
                </a:r>
                <a:r>
                  <a:rPr lang="en-GB" baseline="-25000" dirty="0" err="1"/>
                  <a:t>s</a:t>
                </a:r>
                <a:r>
                  <a:rPr lang="en-GB" dirty="0"/>
                  <a:t> by the detector in </a:t>
                </a:r>
                <a:r>
                  <a:rPr lang="en-GB" dirty="0" err="1"/>
                  <a:t>x</a:t>
                </a:r>
                <a:r>
                  <a:rPr lang="en-GB" baseline="-25000" dirty="0" err="1"/>
                  <a:t>d</a:t>
                </a:r>
                <a:r>
                  <a:rPr lang="en-GB" dirty="0"/>
                  <a:t>, can be written as a convolution:</a:t>
                </a:r>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𝑖</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r>
                            <a:rPr lang="it-IT" b="0" i="1" baseline="-25000" smtClean="0">
                              <a:latin typeface="Cambria Math" panose="02040503050406030204" pitchFamily="18" charset="0"/>
                            </a:rPr>
                            <m:t>𝑠</m:t>
                          </m:r>
                        </m:e>
                        <m:e>
                          <m:r>
                            <a:rPr lang="it-IT" b="0" i="1" smtClean="0">
                              <a:latin typeface="Cambria Math" panose="02040503050406030204" pitchFamily="18" charset="0"/>
                            </a:rPr>
                            <m:t>𝑥</m:t>
                          </m:r>
                          <m:r>
                            <a:rPr lang="it-IT" b="0" i="1" baseline="-25000" smtClean="0">
                              <a:latin typeface="Cambria Math" panose="02040503050406030204" pitchFamily="18" charset="0"/>
                            </a:rPr>
                            <m:t>𝑑</m:t>
                          </m:r>
                        </m:e>
                      </m:d>
                      <m:r>
                        <a:rPr lang="en-GB" i="1" smtClean="0">
                          <a:latin typeface="Cambria Math" panose="02040503050406030204" pitchFamily="18" charset="0"/>
                        </a:rPr>
                        <m:t>=</m:t>
                      </m:r>
                      <m:r>
                        <a:rPr lang="it-IT" b="0" i="1" smtClean="0">
                          <a:latin typeface="Cambria Math" panose="02040503050406030204" pitchFamily="18" charset="0"/>
                        </a:rPr>
                        <m:t>𝑜</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r>
                            <a:rPr lang="it-IT" b="0" i="1" baseline="-25000" smtClean="0">
                              <a:latin typeface="Cambria Math" panose="02040503050406030204" pitchFamily="18" charset="0"/>
                            </a:rPr>
                            <m:t>𝑠</m:t>
                          </m:r>
                        </m:e>
                      </m:d>
                      <m:r>
                        <a:rPr lang="it-IT" b="0" i="1" smtClean="0">
                          <a:latin typeface="Cambria Math" panose="02040503050406030204" pitchFamily="18" charset="0"/>
                        </a:rPr>
                        <m:t>∗</m:t>
                      </m:r>
                      <m:r>
                        <a:rPr lang="it-IT" b="0" i="1" smtClean="0">
                          <a:latin typeface="Cambria Math" panose="02040503050406030204" pitchFamily="18" charset="0"/>
                        </a:rPr>
                        <m:t>h</m:t>
                      </m:r>
                      <m:r>
                        <a:rPr lang="it-IT" b="0" i="1" smtClean="0">
                          <a:latin typeface="Cambria Math" panose="02040503050406030204" pitchFamily="18" charset="0"/>
                        </a:rPr>
                        <m:t>(</m:t>
                      </m:r>
                      <m:r>
                        <a:rPr lang="it-IT" b="0" i="1" smtClean="0">
                          <a:latin typeface="Cambria Math" panose="02040503050406030204" pitchFamily="18" charset="0"/>
                        </a:rPr>
                        <m:t>𝑥𝑠</m:t>
                      </m:r>
                      <m:r>
                        <a:rPr lang="it-IT" b="0" i="1" smtClean="0">
                          <a:latin typeface="Cambria Math" panose="02040503050406030204" pitchFamily="18" charset="0"/>
                        </a:rPr>
                        <m:t>|</m:t>
                      </m:r>
                      <m:r>
                        <a:rPr lang="it-IT" b="0" i="1" smtClean="0">
                          <a:latin typeface="Cambria Math" panose="02040503050406030204" pitchFamily="18" charset="0"/>
                        </a:rPr>
                        <m:t>𝑥𝑑</m:t>
                      </m:r>
                      <m:r>
                        <a:rPr lang="it-IT"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From this, we develop an iterative maximum-likelihood method to estimate </a:t>
                </a:r>
                <a:r>
                  <a:rPr lang="en-GB" i="1" dirty="0"/>
                  <a:t>o(</a:t>
                </a:r>
                <a:r>
                  <a:rPr lang="en-GB" i="1" dirty="0" err="1"/>
                  <a:t>x</a:t>
                </a:r>
                <a:r>
                  <a:rPr lang="en-GB" i="1" baseline="-25000" dirty="0" err="1"/>
                  <a:t>s</a:t>
                </a:r>
                <a:r>
                  <a:rPr lang="en-GB" i="1" dirty="0"/>
                  <a:t>) </a:t>
                </a:r>
                <a:r>
                  <a:rPr lang="en-GB" dirty="0"/>
                  <a:t>from the 25 acquired images</a:t>
                </a:r>
              </a:p>
              <a:p>
                <a:pPr marL="0" indent="0">
                  <a:buNone/>
                </a:pPr>
                <a:endParaRPr lang="en-GB" dirty="0"/>
              </a:p>
            </p:txBody>
          </p:sp>
        </mc:Choice>
        <mc:Fallback xmlns="">
          <p:sp>
            <p:nvSpPr>
              <p:cNvPr id="3" name="Segnaposto contenuto 2">
                <a:extLst>
                  <a:ext uri="{FF2B5EF4-FFF2-40B4-BE49-F238E27FC236}">
                    <a16:creationId xmlns:a16="http://schemas.microsoft.com/office/drawing/2014/main" id="{8CDEE249-8F34-82B7-97EB-DFCC55D4FF33}"/>
                  </a:ext>
                </a:extLst>
              </p:cNvPr>
              <p:cNvSpPr>
                <a:spLocks noGrp="1" noRot="1" noChangeAspect="1" noMove="1" noResize="1" noEditPoints="1" noAdjustHandles="1" noChangeArrowheads="1" noChangeShapeType="1" noTextEdit="1"/>
              </p:cNvSpPr>
              <p:nvPr>
                <p:ph idx="1"/>
              </p:nvPr>
            </p:nvSpPr>
            <p:spPr>
              <a:xfrm>
                <a:off x="581192" y="1991022"/>
                <a:ext cx="11029615" cy="2973744"/>
              </a:xfrm>
              <a:blipFill>
                <a:blip r:embed="rId2"/>
                <a:stretch>
                  <a:fillRect l="-442" t="-1848"/>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2B59155A-3EF0-9C79-4147-AC6AF93938ED}"/>
              </a:ext>
            </a:extLst>
          </p:cNvPr>
          <p:cNvSpPr txBox="1"/>
          <p:nvPr/>
        </p:nvSpPr>
        <p:spPr>
          <a:xfrm>
            <a:off x="8686734" y="3671817"/>
            <a:ext cx="2422186" cy="369332"/>
          </a:xfrm>
          <a:prstGeom prst="rect">
            <a:avLst/>
          </a:prstGeom>
          <a:noFill/>
        </p:spPr>
        <p:txBody>
          <a:bodyPr wrap="square" rtlCol="0">
            <a:spAutoFit/>
          </a:bodyPr>
          <a:lstStyle/>
          <a:p>
            <a:r>
              <a:rPr lang="it-IT" i="1" dirty="0" err="1">
                <a:solidFill>
                  <a:schemeClr val="tx2"/>
                </a:solidFill>
              </a:rPr>
              <a:t>These</a:t>
            </a:r>
            <a:r>
              <a:rPr lang="it-IT" i="1" dirty="0">
                <a:solidFill>
                  <a:schemeClr val="tx2"/>
                </a:solidFill>
              </a:rPr>
              <a:t> are 25 </a:t>
            </a:r>
            <a:r>
              <a:rPr lang="it-IT" i="1" dirty="0" err="1">
                <a:solidFill>
                  <a:schemeClr val="tx2"/>
                </a:solidFill>
              </a:rPr>
              <a:t>problems</a:t>
            </a:r>
            <a:r>
              <a:rPr lang="it-IT" i="1" dirty="0">
                <a:solidFill>
                  <a:schemeClr val="tx2"/>
                </a:solidFill>
              </a:rPr>
              <a:t>!</a:t>
            </a:r>
            <a:endParaRPr lang="en-GB" i="1" dirty="0">
              <a:solidFill>
                <a:schemeClr val="tx2"/>
              </a:solidFill>
            </a:endParaRPr>
          </a:p>
        </p:txBody>
      </p:sp>
      <p:cxnSp>
        <p:nvCxnSpPr>
          <p:cNvPr id="6" name="Connettore 2 5">
            <a:extLst>
              <a:ext uri="{FF2B5EF4-FFF2-40B4-BE49-F238E27FC236}">
                <a16:creationId xmlns:a16="http://schemas.microsoft.com/office/drawing/2014/main" id="{293D55AB-B5D9-41D3-9B22-524DA30F5D5E}"/>
              </a:ext>
            </a:extLst>
          </p:cNvPr>
          <p:cNvCxnSpPr>
            <a:cxnSpLocks/>
          </p:cNvCxnSpPr>
          <p:nvPr/>
        </p:nvCxnSpPr>
        <p:spPr>
          <a:xfrm flipH="1" flipV="1">
            <a:off x="7538936" y="3671817"/>
            <a:ext cx="1147798" cy="18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A1D0B007-E6AE-D490-0287-A72A42D27382}"/>
              </a:ext>
            </a:extLst>
          </p:cNvPr>
          <p:cNvSpPr/>
          <p:nvPr/>
        </p:nvSpPr>
        <p:spPr>
          <a:xfrm>
            <a:off x="754739" y="5547929"/>
            <a:ext cx="10856068" cy="894913"/>
          </a:xfrm>
          <a:prstGeom prst="rect">
            <a:avLst/>
          </a:prstGeom>
          <a:noFill/>
          <a:ln w="254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9">
            <a:extLst>
              <a:ext uri="{FF2B5EF4-FFF2-40B4-BE49-F238E27FC236}">
                <a16:creationId xmlns:a16="http://schemas.microsoft.com/office/drawing/2014/main" id="{BC665088-19D7-D270-EA98-03F0064352B3}"/>
              </a:ext>
            </a:extLst>
          </p:cNvPr>
          <p:cNvSpPr/>
          <p:nvPr/>
        </p:nvSpPr>
        <p:spPr>
          <a:xfrm>
            <a:off x="894944" y="5393880"/>
            <a:ext cx="1001949" cy="30155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Note</a:t>
            </a:r>
            <a:endParaRPr lang="en-GB" dirty="0"/>
          </a:p>
        </p:txBody>
      </p:sp>
      <p:sp>
        <p:nvSpPr>
          <p:cNvPr id="11" name="CasellaDiTesto 10">
            <a:extLst>
              <a:ext uri="{FF2B5EF4-FFF2-40B4-BE49-F238E27FC236}">
                <a16:creationId xmlns:a16="http://schemas.microsoft.com/office/drawing/2014/main" id="{FF13625B-4603-BD40-15E7-845E88AEF9BC}"/>
              </a:ext>
            </a:extLst>
          </p:cNvPr>
          <p:cNvSpPr txBox="1"/>
          <p:nvPr/>
        </p:nvSpPr>
        <p:spPr>
          <a:xfrm>
            <a:off x="754739" y="5664820"/>
            <a:ext cx="10354181" cy="646331"/>
          </a:xfrm>
          <a:prstGeom prst="rect">
            <a:avLst/>
          </a:prstGeom>
          <a:noFill/>
        </p:spPr>
        <p:txBody>
          <a:bodyPr wrap="none" rtlCol="0">
            <a:spAutoFit/>
          </a:bodyPr>
          <a:lstStyle/>
          <a:p>
            <a:r>
              <a:rPr lang="en-US" dirty="0"/>
              <a:t>It can be demonstrated that the iterative process reassigns the photons in the image and conserves their total</a:t>
            </a:r>
          </a:p>
          <a:p>
            <a:r>
              <a:rPr lang="en-US" dirty="0"/>
              <a:t>number</a:t>
            </a:r>
          </a:p>
        </p:txBody>
      </p:sp>
      <p:pic>
        <p:nvPicPr>
          <p:cNvPr id="7" name="Immagine 6">
            <a:extLst>
              <a:ext uri="{FF2B5EF4-FFF2-40B4-BE49-F238E27FC236}">
                <a16:creationId xmlns:a16="http://schemas.microsoft.com/office/drawing/2014/main" id="{985C7E4F-C847-809A-45ED-2D2DA92C2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99" y="4624312"/>
            <a:ext cx="6022399" cy="599408"/>
          </a:xfrm>
          <a:prstGeom prst="rect">
            <a:avLst/>
          </a:prstGeom>
        </p:spPr>
      </p:pic>
      <p:sp>
        <p:nvSpPr>
          <p:cNvPr id="5" name="Segnaposto numero diapositiva 4">
            <a:extLst>
              <a:ext uri="{FF2B5EF4-FFF2-40B4-BE49-F238E27FC236}">
                <a16:creationId xmlns:a16="http://schemas.microsoft.com/office/drawing/2014/main" id="{4208BB03-48BE-34E7-87DD-3E1B04910F5A}"/>
              </a:ext>
            </a:extLst>
          </p:cNvPr>
          <p:cNvSpPr>
            <a:spLocks noGrp="1"/>
          </p:cNvSpPr>
          <p:nvPr>
            <p:ph type="sldNum" sz="quarter" idx="12"/>
          </p:nvPr>
        </p:nvSpPr>
        <p:spPr>
          <a:xfrm>
            <a:off x="10558299" y="6492875"/>
            <a:ext cx="1052508" cy="365125"/>
          </a:xfrm>
        </p:spPr>
        <p:txBody>
          <a:bodyPr/>
          <a:lstStyle/>
          <a:p>
            <a:r>
              <a:rPr lang="it-IT" dirty="0"/>
              <a:t>17</a:t>
            </a:r>
            <a:endParaRPr lang="en-GB" dirty="0"/>
          </a:p>
        </p:txBody>
      </p:sp>
    </p:spTree>
    <p:extLst>
      <p:ext uri="{BB962C8B-B14F-4D97-AF65-F5344CB8AC3E}">
        <p14:creationId xmlns:p14="http://schemas.microsoft.com/office/powerpoint/2010/main" val="3449739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25FBC-E111-C472-0F5F-A9D41EFCC20A}"/>
              </a:ext>
            </a:extLst>
          </p:cNvPr>
          <p:cNvSpPr>
            <a:spLocks noGrp="1"/>
          </p:cNvSpPr>
          <p:nvPr>
            <p:ph type="title"/>
          </p:nvPr>
        </p:nvSpPr>
        <p:spPr/>
        <p:txBody>
          <a:bodyPr/>
          <a:lstStyle/>
          <a:p>
            <a:r>
              <a:rPr lang="it-IT" dirty="0"/>
              <a:t>Multi-image </a:t>
            </a:r>
            <a:r>
              <a:rPr lang="it-IT" dirty="0" err="1"/>
              <a:t>deconvolution</a:t>
            </a:r>
            <a:endParaRPr lang="en-GB" dirty="0"/>
          </a:p>
        </p:txBody>
      </p:sp>
      <p:pic>
        <p:nvPicPr>
          <p:cNvPr id="5" name="Segnaposto contenuto 4" descr="Immagine che contiene Policromia, schermata, laser, luce&#10;&#10;Descrizione generata automaticamente">
            <a:extLst>
              <a:ext uri="{FF2B5EF4-FFF2-40B4-BE49-F238E27FC236}">
                <a16:creationId xmlns:a16="http://schemas.microsoft.com/office/drawing/2014/main" id="{429F03E4-F374-4289-BECD-2E8ABB5CD2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61"/>
          <a:stretch/>
        </p:blipFill>
        <p:spPr>
          <a:xfrm>
            <a:off x="689110" y="3155366"/>
            <a:ext cx="10813779" cy="3087524"/>
          </a:xfrm>
        </p:spPr>
      </p:pic>
      <p:sp>
        <p:nvSpPr>
          <p:cNvPr id="6" name="CasellaDiTesto 5">
            <a:extLst>
              <a:ext uri="{FF2B5EF4-FFF2-40B4-BE49-F238E27FC236}">
                <a16:creationId xmlns:a16="http://schemas.microsoft.com/office/drawing/2014/main" id="{532D8500-B923-9E55-1521-B02273978B40}"/>
              </a:ext>
            </a:extLst>
          </p:cNvPr>
          <p:cNvSpPr txBox="1"/>
          <p:nvPr/>
        </p:nvSpPr>
        <p:spPr>
          <a:xfrm>
            <a:off x="1393649" y="2738990"/>
            <a:ext cx="2001520" cy="338554"/>
          </a:xfrm>
          <a:prstGeom prst="rect">
            <a:avLst/>
          </a:prstGeom>
          <a:noFill/>
        </p:spPr>
        <p:txBody>
          <a:bodyPr wrap="square" rtlCol="0">
            <a:spAutoFit/>
          </a:bodyPr>
          <a:lstStyle/>
          <a:p>
            <a:pPr algn="ctr"/>
            <a:r>
              <a:rPr lang="it-IT" sz="1600" i="1" dirty="0" err="1"/>
              <a:t>Confocal</a:t>
            </a:r>
            <a:endParaRPr lang="en-GB" sz="1600" i="1" dirty="0"/>
          </a:p>
        </p:txBody>
      </p:sp>
      <p:sp>
        <p:nvSpPr>
          <p:cNvPr id="7" name="CasellaDiTesto 6">
            <a:extLst>
              <a:ext uri="{FF2B5EF4-FFF2-40B4-BE49-F238E27FC236}">
                <a16:creationId xmlns:a16="http://schemas.microsoft.com/office/drawing/2014/main" id="{583815BF-6E20-7729-AC27-3447F3624F52}"/>
              </a:ext>
            </a:extLst>
          </p:cNvPr>
          <p:cNvSpPr txBox="1"/>
          <p:nvPr/>
        </p:nvSpPr>
        <p:spPr>
          <a:xfrm>
            <a:off x="5095239" y="2738990"/>
            <a:ext cx="2001520" cy="338554"/>
          </a:xfrm>
          <a:prstGeom prst="rect">
            <a:avLst/>
          </a:prstGeom>
          <a:noFill/>
        </p:spPr>
        <p:txBody>
          <a:bodyPr wrap="square" rtlCol="0">
            <a:spAutoFit/>
          </a:bodyPr>
          <a:lstStyle/>
          <a:p>
            <a:pPr algn="ctr"/>
            <a:r>
              <a:rPr lang="it-IT" sz="1600" i="1" dirty="0"/>
              <a:t>ISM</a:t>
            </a:r>
            <a:endParaRPr lang="en-GB" sz="1600" i="1" dirty="0"/>
          </a:p>
        </p:txBody>
      </p:sp>
      <p:sp>
        <p:nvSpPr>
          <p:cNvPr id="8" name="CasellaDiTesto 7">
            <a:extLst>
              <a:ext uri="{FF2B5EF4-FFF2-40B4-BE49-F238E27FC236}">
                <a16:creationId xmlns:a16="http://schemas.microsoft.com/office/drawing/2014/main" id="{82D101A4-CD0E-478E-0AD2-977C31980CE0}"/>
              </a:ext>
            </a:extLst>
          </p:cNvPr>
          <p:cNvSpPr txBox="1"/>
          <p:nvPr/>
        </p:nvSpPr>
        <p:spPr>
          <a:xfrm>
            <a:off x="8796831" y="2738990"/>
            <a:ext cx="2001520" cy="338554"/>
          </a:xfrm>
          <a:prstGeom prst="rect">
            <a:avLst/>
          </a:prstGeom>
          <a:noFill/>
        </p:spPr>
        <p:txBody>
          <a:bodyPr wrap="square" rtlCol="0">
            <a:spAutoFit/>
          </a:bodyPr>
          <a:lstStyle/>
          <a:p>
            <a:pPr algn="ctr"/>
            <a:r>
              <a:rPr lang="it-IT" sz="1600" i="1" dirty="0"/>
              <a:t>Image </a:t>
            </a:r>
            <a:r>
              <a:rPr lang="it-IT" sz="1600" i="1" dirty="0" err="1"/>
              <a:t>Deconvolution</a:t>
            </a:r>
            <a:endParaRPr lang="en-GB" sz="1600" i="1" dirty="0"/>
          </a:p>
        </p:txBody>
      </p:sp>
      <p:sp>
        <p:nvSpPr>
          <p:cNvPr id="9" name="CasellaDiTesto 8">
            <a:extLst>
              <a:ext uri="{FF2B5EF4-FFF2-40B4-BE49-F238E27FC236}">
                <a16:creationId xmlns:a16="http://schemas.microsoft.com/office/drawing/2014/main" id="{EDCBC41F-4CDF-96F8-6F15-96D9F4526262}"/>
              </a:ext>
            </a:extLst>
          </p:cNvPr>
          <p:cNvSpPr txBox="1"/>
          <p:nvPr/>
        </p:nvSpPr>
        <p:spPr>
          <a:xfrm>
            <a:off x="581192" y="2042807"/>
            <a:ext cx="11029616" cy="646331"/>
          </a:xfrm>
          <a:prstGeom prst="rect">
            <a:avLst/>
          </a:prstGeom>
          <a:noFill/>
        </p:spPr>
        <p:txBody>
          <a:bodyPr wrap="square" rtlCol="0">
            <a:spAutoFit/>
          </a:bodyPr>
          <a:lstStyle/>
          <a:p>
            <a:r>
              <a:rPr lang="en-US" dirty="0"/>
              <a:t>Deconvolution not only improves the image resolution, but also has a denoising effect.  Particular care must be taken when choosing the iteration number</a:t>
            </a:r>
          </a:p>
        </p:txBody>
      </p:sp>
      <p:sp>
        <p:nvSpPr>
          <p:cNvPr id="3" name="Segnaposto numero diapositiva 2">
            <a:extLst>
              <a:ext uri="{FF2B5EF4-FFF2-40B4-BE49-F238E27FC236}">
                <a16:creationId xmlns:a16="http://schemas.microsoft.com/office/drawing/2014/main" id="{A7E3FD13-99E5-EC17-EC29-FEEC23EADCE3}"/>
              </a:ext>
            </a:extLst>
          </p:cNvPr>
          <p:cNvSpPr>
            <a:spLocks noGrp="1"/>
          </p:cNvSpPr>
          <p:nvPr>
            <p:ph type="sldNum" sz="quarter" idx="12"/>
          </p:nvPr>
        </p:nvSpPr>
        <p:spPr>
          <a:xfrm>
            <a:off x="10558300" y="6492875"/>
            <a:ext cx="1052508" cy="365125"/>
          </a:xfrm>
        </p:spPr>
        <p:txBody>
          <a:bodyPr/>
          <a:lstStyle/>
          <a:p>
            <a:r>
              <a:rPr lang="en-GB" dirty="0"/>
              <a:t>18</a:t>
            </a:r>
          </a:p>
        </p:txBody>
      </p:sp>
    </p:spTree>
    <p:extLst>
      <p:ext uri="{BB962C8B-B14F-4D97-AF65-F5344CB8AC3E}">
        <p14:creationId xmlns:p14="http://schemas.microsoft.com/office/powerpoint/2010/main" val="188814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C0029B-4A21-E968-FEB0-B35C2D8A9995}"/>
              </a:ext>
            </a:extLst>
          </p:cNvPr>
          <p:cNvSpPr>
            <a:spLocks noGrp="1"/>
          </p:cNvSpPr>
          <p:nvPr>
            <p:ph type="title"/>
          </p:nvPr>
        </p:nvSpPr>
        <p:spPr/>
        <p:txBody>
          <a:bodyPr/>
          <a:lstStyle/>
          <a:p>
            <a:r>
              <a:rPr lang="it-IT" dirty="0"/>
              <a:t>Focus-</a:t>
            </a:r>
            <a:r>
              <a:rPr lang="it-IT" dirty="0" err="1"/>
              <a:t>ism</a:t>
            </a:r>
            <a:endParaRPr lang="en-GB" dirty="0"/>
          </a:p>
        </p:txBody>
      </p:sp>
      <p:sp>
        <p:nvSpPr>
          <p:cNvPr id="3" name="Segnaposto contenuto 2">
            <a:extLst>
              <a:ext uri="{FF2B5EF4-FFF2-40B4-BE49-F238E27FC236}">
                <a16:creationId xmlns:a16="http://schemas.microsoft.com/office/drawing/2014/main" id="{48C2E50C-C1A0-B4AA-B3EE-B1D340EE3119}"/>
              </a:ext>
            </a:extLst>
          </p:cNvPr>
          <p:cNvSpPr>
            <a:spLocks noGrp="1"/>
          </p:cNvSpPr>
          <p:nvPr>
            <p:ph idx="1"/>
          </p:nvPr>
        </p:nvSpPr>
        <p:spPr>
          <a:xfrm>
            <a:off x="581193" y="2180496"/>
            <a:ext cx="6850740" cy="3678303"/>
          </a:xfrm>
        </p:spPr>
        <p:txBody>
          <a:bodyPr>
            <a:normAutofit/>
          </a:bodyPr>
          <a:lstStyle/>
          <a:p>
            <a:pPr marL="0" indent="0">
              <a:buNone/>
            </a:pPr>
            <a:r>
              <a:rPr lang="en-US" dirty="0"/>
              <a:t>The external elements of the array contain information about the out-of-focus planes! </a:t>
            </a:r>
          </a:p>
          <a:p>
            <a:pPr marL="0" indent="0">
              <a:buNone/>
            </a:pPr>
            <a:r>
              <a:rPr lang="en-US" dirty="0"/>
              <a:t>We can check this by simulating the PSF of the different SPADs, and finding the related micro-images</a:t>
            </a:r>
          </a:p>
          <a:p>
            <a:endParaRPr lang="en-US" dirty="0"/>
          </a:p>
          <a:p>
            <a:pPr marL="0" indent="0">
              <a:buNone/>
            </a:pPr>
            <a:r>
              <a:rPr lang="en-US" dirty="0"/>
              <a:t>After APR, the </a:t>
            </a:r>
            <a:r>
              <a:rPr lang="en-US" dirty="0" err="1"/>
              <a:t>microimages</a:t>
            </a:r>
            <a:r>
              <a:rPr lang="en-US" dirty="0"/>
              <a:t> are all centered and independent from the position of the object</a:t>
            </a:r>
          </a:p>
          <a:p>
            <a:pPr marL="0" indent="0">
              <a:buNone/>
            </a:pPr>
            <a:r>
              <a:rPr lang="en-US" dirty="0"/>
              <a:t>The </a:t>
            </a:r>
            <a:r>
              <a:rPr lang="en-US" dirty="0" err="1"/>
              <a:t>microimages</a:t>
            </a:r>
            <a:r>
              <a:rPr lang="en-US" dirty="0"/>
              <a:t> are only rescaled by a factor proportional to the fingerprint of that specific plane, which is linked to the detection PSF</a:t>
            </a:r>
          </a:p>
        </p:txBody>
      </p:sp>
      <p:pic>
        <p:nvPicPr>
          <p:cNvPr id="5" name="Immagine 4" descr="Immagine che contiene schermata, Policromia, design&#10;&#10;Descrizione generata automaticamente">
            <a:extLst>
              <a:ext uri="{FF2B5EF4-FFF2-40B4-BE49-F238E27FC236}">
                <a16:creationId xmlns:a16="http://schemas.microsoft.com/office/drawing/2014/main" id="{D341B401-86E7-1E8D-9282-73218D57F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012" y="1848501"/>
            <a:ext cx="3828749" cy="4307343"/>
          </a:xfrm>
          <a:prstGeom prst="rect">
            <a:avLst/>
          </a:prstGeom>
        </p:spPr>
      </p:pic>
      <p:sp>
        <p:nvSpPr>
          <p:cNvPr id="6" name="CasellaDiTesto 5">
            <a:extLst>
              <a:ext uri="{FF2B5EF4-FFF2-40B4-BE49-F238E27FC236}">
                <a16:creationId xmlns:a16="http://schemas.microsoft.com/office/drawing/2014/main" id="{0C3F0912-476E-CB5F-8A48-22173B54F7E3}"/>
              </a:ext>
            </a:extLst>
          </p:cNvPr>
          <p:cNvSpPr txBox="1"/>
          <p:nvPr/>
        </p:nvSpPr>
        <p:spPr>
          <a:xfrm>
            <a:off x="7774091" y="6077376"/>
            <a:ext cx="3828749" cy="830997"/>
          </a:xfrm>
          <a:prstGeom prst="rect">
            <a:avLst/>
          </a:prstGeom>
          <a:noFill/>
        </p:spPr>
        <p:txBody>
          <a:bodyPr wrap="square" rtlCol="0">
            <a:spAutoFit/>
          </a:bodyPr>
          <a:lstStyle/>
          <a:p>
            <a:pPr algn="ctr"/>
            <a:r>
              <a:rPr lang="en-US" sz="1600" i="1" dirty="0" err="1"/>
              <a:t>Microimages</a:t>
            </a:r>
            <a:r>
              <a:rPr lang="en-US" sz="1600" i="1" dirty="0"/>
              <a:t> from various axial and lateral positions both before and after pixel reassignment</a:t>
            </a:r>
          </a:p>
        </p:txBody>
      </p:sp>
      <p:sp>
        <p:nvSpPr>
          <p:cNvPr id="4" name="Segnaposto numero diapositiva 3">
            <a:extLst>
              <a:ext uri="{FF2B5EF4-FFF2-40B4-BE49-F238E27FC236}">
                <a16:creationId xmlns:a16="http://schemas.microsoft.com/office/drawing/2014/main" id="{61ADF71F-D620-0904-8E28-CF2C1A5DF114}"/>
              </a:ext>
            </a:extLst>
          </p:cNvPr>
          <p:cNvSpPr>
            <a:spLocks noGrp="1"/>
          </p:cNvSpPr>
          <p:nvPr>
            <p:ph type="sldNum" sz="quarter" idx="12"/>
          </p:nvPr>
        </p:nvSpPr>
        <p:spPr>
          <a:xfrm>
            <a:off x="10558300" y="6492874"/>
            <a:ext cx="1052508" cy="365125"/>
          </a:xfrm>
        </p:spPr>
        <p:txBody>
          <a:bodyPr/>
          <a:lstStyle/>
          <a:p>
            <a:r>
              <a:rPr lang="en-GB" dirty="0"/>
              <a:t>19</a:t>
            </a:r>
          </a:p>
        </p:txBody>
      </p:sp>
    </p:spTree>
    <p:extLst>
      <p:ext uri="{BB962C8B-B14F-4D97-AF65-F5344CB8AC3E}">
        <p14:creationId xmlns:p14="http://schemas.microsoft.com/office/powerpoint/2010/main" val="2406539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214F20-FE69-948A-0099-2BA198404E75}"/>
              </a:ext>
            </a:extLst>
          </p:cNvPr>
          <p:cNvSpPr>
            <a:spLocks noGrp="1"/>
          </p:cNvSpPr>
          <p:nvPr>
            <p:ph type="title"/>
          </p:nvPr>
        </p:nvSpPr>
        <p:spPr/>
        <p:txBody>
          <a:bodyPr/>
          <a:lstStyle/>
          <a:p>
            <a:r>
              <a:rPr lang="it-IT" dirty="0"/>
              <a:t>Focus-</a:t>
            </a:r>
            <a:r>
              <a:rPr lang="it-IT" dirty="0" err="1"/>
              <a:t>ism</a:t>
            </a:r>
            <a:endParaRPr lang="en-GB" dirty="0"/>
          </a:p>
        </p:txBody>
      </p:sp>
      <p:sp>
        <p:nvSpPr>
          <p:cNvPr id="3" name="Segnaposto contenuto 2">
            <a:extLst>
              <a:ext uri="{FF2B5EF4-FFF2-40B4-BE49-F238E27FC236}">
                <a16:creationId xmlns:a16="http://schemas.microsoft.com/office/drawing/2014/main" id="{45E8C254-9144-13AD-3FFD-6CBB29ADDB16}"/>
              </a:ext>
            </a:extLst>
          </p:cNvPr>
          <p:cNvSpPr>
            <a:spLocks noGrp="1"/>
          </p:cNvSpPr>
          <p:nvPr>
            <p:ph idx="1"/>
          </p:nvPr>
        </p:nvSpPr>
        <p:spPr>
          <a:xfrm>
            <a:off x="581192" y="1984441"/>
            <a:ext cx="11029615" cy="2052537"/>
          </a:xfrm>
        </p:spPr>
        <p:txBody>
          <a:bodyPr/>
          <a:lstStyle/>
          <a:p>
            <a:pPr marL="0" indent="0">
              <a:buNone/>
            </a:pPr>
            <a:r>
              <a:rPr lang="en-US" dirty="0"/>
              <a:t>To remove the contribution from the background, </a:t>
            </a:r>
            <a:r>
              <a:rPr lang="en-US" dirty="0" err="1"/>
              <a:t>i</a:t>
            </a:r>
            <a:r>
              <a:rPr lang="en-US" dirty="0"/>
              <a:t> could subtract the average intensity of the external SPADs</a:t>
            </a:r>
          </a:p>
          <a:p>
            <a:endParaRPr lang="en-US" dirty="0"/>
          </a:p>
          <a:p>
            <a:pPr marL="0" indent="0">
              <a:buNone/>
            </a:pPr>
            <a:r>
              <a:rPr lang="en-US" dirty="0"/>
              <a:t>A more precise approach requires fitting every </a:t>
            </a:r>
            <a:r>
              <a:rPr lang="en-US" dirty="0" err="1"/>
              <a:t>microimage</a:t>
            </a:r>
            <a:r>
              <a:rPr lang="en-US" dirty="0"/>
              <a:t> with two gaussians: one with a smaller sigma (the in-focus signal) and a larger one (the out-of-focus light). Then the final image is reconstructed by using only the in-focus light</a:t>
            </a:r>
          </a:p>
        </p:txBody>
      </p:sp>
      <p:pic>
        <p:nvPicPr>
          <p:cNvPr id="5" name="Immagine 4" descr="Immagine che contiene rosso&#10;&#10;Descrizione generata automaticamente">
            <a:extLst>
              <a:ext uri="{FF2B5EF4-FFF2-40B4-BE49-F238E27FC236}">
                <a16:creationId xmlns:a16="http://schemas.microsoft.com/office/drawing/2014/main" id="{E26CAB87-A80E-2F9B-1A76-F60448C27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043" y="3959157"/>
            <a:ext cx="6761911" cy="2299050"/>
          </a:xfrm>
          <a:prstGeom prst="rect">
            <a:avLst/>
          </a:prstGeom>
        </p:spPr>
      </p:pic>
      <p:sp>
        <p:nvSpPr>
          <p:cNvPr id="4" name="Rettangolo 3">
            <a:extLst>
              <a:ext uri="{FF2B5EF4-FFF2-40B4-BE49-F238E27FC236}">
                <a16:creationId xmlns:a16="http://schemas.microsoft.com/office/drawing/2014/main" id="{19679DF2-101A-5260-1520-93380CCD982E}"/>
              </a:ext>
            </a:extLst>
          </p:cNvPr>
          <p:cNvSpPr/>
          <p:nvPr/>
        </p:nvSpPr>
        <p:spPr>
          <a:xfrm>
            <a:off x="2715043" y="3871609"/>
            <a:ext cx="426991" cy="4338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asellaDiTesto 5">
            <a:extLst>
              <a:ext uri="{FF2B5EF4-FFF2-40B4-BE49-F238E27FC236}">
                <a16:creationId xmlns:a16="http://schemas.microsoft.com/office/drawing/2014/main" id="{C7E0A319-6E4C-BC2C-DB01-5D290DF48F2C}"/>
              </a:ext>
            </a:extLst>
          </p:cNvPr>
          <p:cNvSpPr txBox="1"/>
          <p:nvPr/>
        </p:nvSpPr>
        <p:spPr>
          <a:xfrm>
            <a:off x="1772053" y="6155844"/>
            <a:ext cx="8647890" cy="584775"/>
          </a:xfrm>
          <a:prstGeom prst="rect">
            <a:avLst/>
          </a:prstGeom>
          <a:noFill/>
        </p:spPr>
        <p:txBody>
          <a:bodyPr wrap="square" rtlCol="0">
            <a:spAutoFit/>
          </a:bodyPr>
          <a:lstStyle/>
          <a:p>
            <a:pPr algn="ctr"/>
            <a:r>
              <a:rPr lang="it-IT" sz="1600" i="1" dirty="0"/>
              <a:t>The micro-image </a:t>
            </a:r>
            <a:r>
              <a:rPr lang="it-IT" sz="1600" i="1" dirty="0" err="1"/>
              <a:t>is</a:t>
            </a:r>
            <a:r>
              <a:rPr lang="it-IT" sz="1600" i="1" dirty="0"/>
              <a:t> </a:t>
            </a:r>
            <a:r>
              <a:rPr lang="it-IT" sz="1600" i="1" dirty="0" err="1"/>
              <a:t>fitted</a:t>
            </a:r>
            <a:r>
              <a:rPr lang="it-IT" sz="1600" i="1" dirty="0"/>
              <a:t> with </a:t>
            </a:r>
            <a:r>
              <a:rPr lang="it-IT" sz="1600" i="1" dirty="0" err="1"/>
              <a:t>two</a:t>
            </a:r>
            <a:r>
              <a:rPr lang="it-IT" sz="1600" i="1" dirty="0"/>
              <a:t> </a:t>
            </a:r>
            <a:r>
              <a:rPr lang="it-IT" sz="1600" i="1" dirty="0" err="1"/>
              <a:t>normalized</a:t>
            </a:r>
            <a:r>
              <a:rPr lang="it-IT" sz="1600" i="1" dirty="0"/>
              <a:t> </a:t>
            </a:r>
            <a:r>
              <a:rPr lang="it-IT" sz="1600" i="1" dirty="0" err="1"/>
              <a:t>gaussian</a:t>
            </a:r>
            <a:r>
              <a:rPr lang="it-IT" sz="1600" i="1" dirty="0"/>
              <a:t> </a:t>
            </a:r>
            <a:r>
              <a:rPr lang="it-IT" sz="1600" i="1" dirty="0" err="1"/>
              <a:t>functions</a:t>
            </a:r>
            <a:r>
              <a:rPr lang="it-IT" sz="1600" i="1" dirty="0"/>
              <a:t>, </a:t>
            </a:r>
            <a:r>
              <a:rPr lang="it-IT" sz="1600" i="1" dirty="0" err="1"/>
              <a:t>weighted</a:t>
            </a:r>
            <a:r>
              <a:rPr lang="it-IT" sz="1600" i="1" dirty="0"/>
              <a:t> by the </a:t>
            </a:r>
            <a:r>
              <a:rPr lang="it-IT" sz="1600" i="1" dirty="0" err="1"/>
              <a:t>factors</a:t>
            </a:r>
            <a:r>
              <a:rPr lang="it-IT" sz="1600" i="1" dirty="0"/>
              <a:t> </a:t>
            </a:r>
            <a:r>
              <a:rPr lang="el-GR" sz="1600" b="0" i="1" dirty="0">
                <a:solidFill>
                  <a:srgbClr val="040C28"/>
                </a:solidFill>
                <a:effectLst/>
                <a:latin typeface="Google Sans"/>
              </a:rPr>
              <a:t>α</a:t>
            </a:r>
            <a:r>
              <a:rPr lang="it-IT" sz="1600" b="0" i="1" dirty="0">
                <a:solidFill>
                  <a:srgbClr val="040C28"/>
                </a:solidFill>
                <a:effectLst/>
                <a:latin typeface="Google Sans"/>
              </a:rPr>
              <a:t> and </a:t>
            </a:r>
            <a:r>
              <a:rPr lang="el-GR" sz="1600" b="0" i="1" dirty="0">
                <a:solidFill>
                  <a:srgbClr val="202124"/>
                </a:solidFill>
                <a:effectLst/>
                <a:latin typeface="Google Sans"/>
              </a:rPr>
              <a:t>β</a:t>
            </a:r>
            <a:r>
              <a:rPr lang="it-IT" sz="1600" b="0" i="1" dirty="0">
                <a:solidFill>
                  <a:srgbClr val="202124"/>
                </a:solidFill>
                <a:effectLst/>
                <a:latin typeface="Google Sans"/>
              </a:rPr>
              <a:t>, </a:t>
            </a:r>
            <a:r>
              <a:rPr lang="it-IT" sz="1600" b="0" i="1" dirty="0" err="1">
                <a:solidFill>
                  <a:srgbClr val="202124"/>
                </a:solidFill>
                <a:effectLst/>
                <a:latin typeface="Google Sans"/>
              </a:rPr>
              <a:t>imposing</a:t>
            </a:r>
            <a:r>
              <a:rPr lang="it-IT" sz="1600" b="0" i="1" dirty="0">
                <a:solidFill>
                  <a:srgbClr val="202124"/>
                </a:solidFill>
                <a:effectLst/>
                <a:latin typeface="Google Sans"/>
              </a:rPr>
              <a:t> </a:t>
            </a:r>
            <a:r>
              <a:rPr lang="el-GR" sz="1600" b="0" i="1" dirty="0">
                <a:solidFill>
                  <a:srgbClr val="040C28"/>
                </a:solidFill>
                <a:effectLst/>
                <a:latin typeface="Google Sans"/>
              </a:rPr>
              <a:t>α</a:t>
            </a:r>
            <a:r>
              <a:rPr lang="it-IT" sz="1600" b="0" i="1" dirty="0">
                <a:solidFill>
                  <a:srgbClr val="040C28"/>
                </a:solidFill>
                <a:effectLst/>
                <a:latin typeface="Google Sans"/>
              </a:rPr>
              <a:t>+</a:t>
            </a:r>
            <a:r>
              <a:rPr lang="el-GR" sz="1600" b="0" i="1" dirty="0">
                <a:solidFill>
                  <a:srgbClr val="202124"/>
                </a:solidFill>
                <a:effectLst/>
                <a:latin typeface="Google Sans"/>
              </a:rPr>
              <a:t>β</a:t>
            </a:r>
            <a:r>
              <a:rPr lang="it-IT" sz="1600" b="0" i="1" dirty="0">
                <a:solidFill>
                  <a:srgbClr val="202124"/>
                </a:solidFill>
                <a:effectLst/>
                <a:latin typeface="Google Sans"/>
              </a:rPr>
              <a:t>=1</a:t>
            </a:r>
            <a:endParaRPr lang="en-GB" sz="1600" i="1" dirty="0"/>
          </a:p>
        </p:txBody>
      </p:sp>
      <p:sp>
        <p:nvSpPr>
          <p:cNvPr id="7" name="Segnaposto numero diapositiva 6">
            <a:extLst>
              <a:ext uri="{FF2B5EF4-FFF2-40B4-BE49-F238E27FC236}">
                <a16:creationId xmlns:a16="http://schemas.microsoft.com/office/drawing/2014/main" id="{84CAA54F-7DC4-7810-8544-74A72C3557BA}"/>
              </a:ext>
            </a:extLst>
          </p:cNvPr>
          <p:cNvSpPr>
            <a:spLocks noGrp="1"/>
          </p:cNvSpPr>
          <p:nvPr>
            <p:ph type="sldNum" sz="quarter" idx="12"/>
          </p:nvPr>
        </p:nvSpPr>
        <p:spPr>
          <a:xfrm>
            <a:off x="10558299" y="6448231"/>
            <a:ext cx="1052508" cy="365125"/>
          </a:xfrm>
        </p:spPr>
        <p:txBody>
          <a:bodyPr/>
          <a:lstStyle/>
          <a:p>
            <a:r>
              <a:rPr lang="en-GB" dirty="0"/>
              <a:t>20</a:t>
            </a:r>
          </a:p>
        </p:txBody>
      </p:sp>
    </p:spTree>
    <p:extLst>
      <p:ext uri="{BB962C8B-B14F-4D97-AF65-F5344CB8AC3E}">
        <p14:creationId xmlns:p14="http://schemas.microsoft.com/office/powerpoint/2010/main" val="155972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A3CA8C-1064-3FDB-760B-575A4C8ADFC8}"/>
              </a:ext>
            </a:extLst>
          </p:cNvPr>
          <p:cNvSpPr>
            <a:spLocks noGrp="1"/>
          </p:cNvSpPr>
          <p:nvPr>
            <p:ph type="title"/>
          </p:nvPr>
        </p:nvSpPr>
        <p:spPr/>
        <p:txBody>
          <a:bodyPr/>
          <a:lstStyle/>
          <a:p>
            <a:r>
              <a:rPr lang="it-IT" dirty="0"/>
              <a:t>Focus-</a:t>
            </a:r>
            <a:r>
              <a:rPr lang="it-IT" dirty="0" err="1"/>
              <a:t>ism</a:t>
            </a:r>
            <a:endParaRPr lang="en-GB" dirty="0"/>
          </a:p>
        </p:txBody>
      </p:sp>
      <p:pic>
        <p:nvPicPr>
          <p:cNvPr id="7" name="Segnaposto contenuto 6" descr="Immagine che contiene arte&#10;&#10;Descrizione generata automaticamente">
            <a:extLst>
              <a:ext uri="{FF2B5EF4-FFF2-40B4-BE49-F238E27FC236}">
                <a16:creationId xmlns:a16="http://schemas.microsoft.com/office/drawing/2014/main" id="{2A9C0A72-E9D9-FC27-57A1-290F9F3F8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577" y="2506660"/>
            <a:ext cx="1888628" cy="1885470"/>
          </a:xfrm>
        </p:spPr>
      </p:pic>
      <p:pic>
        <p:nvPicPr>
          <p:cNvPr id="9" name="Immagine 8" descr="Immagine che contiene schermata, Policromia&#10;&#10;Descrizione generata automaticamente">
            <a:extLst>
              <a:ext uri="{FF2B5EF4-FFF2-40B4-BE49-F238E27FC236}">
                <a16:creationId xmlns:a16="http://schemas.microsoft.com/office/drawing/2014/main" id="{FFCE0130-001B-A518-780B-AC77F0CD7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77" y="4579648"/>
            <a:ext cx="1888629" cy="1836279"/>
          </a:xfrm>
          <a:prstGeom prst="rect">
            <a:avLst/>
          </a:prstGeom>
        </p:spPr>
      </p:pic>
      <p:pic>
        <p:nvPicPr>
          <p:cNvPr id="11" name="Immagine 10" descr="Immagine che contiene schermata, Policromia, computer, rosso&#10;&#10;Descrizione generata automaticamente">
            <a:extLst>
              <a:ext uri="{FF2B5EF4-FFF2-40B4-BE49-F238E27FC236}">
                <a16:creationId xmlns:a16="http://schemas.microsoft.com/office/drawing/2014/main" id="{0332ADCB-54A7-6476-BA36-E4F1BFC5B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307" y="4630582"/>
            <a:ext cx="1888629" cy="1785345"/>
          </a:xfrm>
          <a:prstGeom prst="rect">
            <a:avLst/>
          </a:prstGeom>
        </p:spPr>
      </p:pic>
      <p:sp>
        <p:nvSpPr>
          <p:cNvPr id="12" name="CasellaDiTesto 11">
            <a:extLst>
              <a:ext uri="{FF2B5EF4-FFF2-40B4-BE49-F238E27FC236}">
                <a16:creationId xmlns:a16="http://schemas.microsoft.com/office/drawing/2014/main" id="{969EB4CB-C3C7-B3F1-1AF2-DFD0680A7B54}"/>
              </a:ext>
            </a:extLst>
          </p:cNvPr>
          <p:cNvSpPr txBox="1"/>
          <p:nvPr/>
        </p:nvSpPr>
        <p:spPr>
          <a:xfrm>
            <a:off x="1158885" y="2066345"/>
            <a:ext cx="5221622" cy="369332"/>
          </a:xfrm>
          <a:prstGeom prst="rect">
            <a:avLst/>
          </a:prstGeom>
          <a:noFill/>
        </p:spPr>
        <p:txBody>
          <a:bodyPr wrap="none" rtlCol="0">
            <a:spAutoFit/>
          </a:bodyPr>
          <a:lstStyle/>
          <a:p>
            <a:r>
              <a:rPr lang="it-IT" dirty="0"/>
              <a:t>In-focus </a:t>
            </a:r>
            <a:r>
              <a:rPr lang="it-IT" dirty="0" err="1"/>
              <a:t>plane</a:t>
            </a:r>
            <a:r>
              <a:rPr lang="it-IT" dirty="0"/>
              <a:t>                               out-of-focus </a:t>
            </a:r>
            <a:r>
              <a:rPr lang="it-IT" dirty="0" err="1"/>
              <a:t>plane</a:t>
            </a:r>
            <a:endParaRPr lang="en-GB" dirty="0"/>
          </a:p>
        </p:txBody>
      </p:sp>
      <p:sp>
        <p:nvSpPr>
          <p:cNvPr id="13" name="Freccia a destra 12">
            <a:extLst>
              <a:ext uri="{FF2B5EF4-FFF2-40B4-BE49-F238E27FC236}">
                <a16:creationId xmlns:a16="http://schemas.microsoft.com/office/drawing/2014/main" id="{B360CD74-E176-05D2-A793-A14B6A0569F4}"/>
              </a:ext>
            </a:extLst>
          </p:cNvPr>
          <p:cNvSpPr/>
          <p:nvPr/>
        </p:nvSpPr>
        <p:spPr>
          <a:xfrm>
            <a:off x="6643400" y="3983232"/>
            <a:ext cx="739302" cy="5155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Immagine 14" descr="Immagine che contiene schermata, Policromia, modello, rosso&#10;&#10;Descrizione generata automaticamente">
            <a:extLst>
              <a:ext uri="{FF2B5EF4-FFF2-40B4-BE49-F238E27FC236}">
                <a16:creationId xmlns:a16="http://schemas.microsoft.com/office/drawing/2014/main" id="{AEAA59EF-BD02-A1A8-9454-CE5B49FE0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687" y="2135980"/>
            <a:ext cx="4215799" cy="4210071"/>
          </a:xfrm>
          <a:prstGeom prst="rect">
            <a:avLst/>
          </a:prstGeom>
        </p:spPr>
      </p:pic>
      <p:sp>
        <p:nvSpPr>
          <p:cNvPr id="16" name="Segno di addizione 15">
            <a:extLst>
              <a:ext uri="{FF2B5EF4-FFF2-40B4-BE49-F238E27FC236}">
                <a16:creationId xmlns:a16="http://schemas.microsoft.com/office/drawing/2014/main" id="{2E13DDBB-18AC-8DCD-5B70-A9A7483391F5}"/>
              </a:ext>
            </a:extLst>
          </p:cNvPr>
          <p:cNvSpPr/>
          <p:nvPr/>
        </p:nvSpPr>
        <p:spPr>
          <a:xfrm>
            <a:off x="3206296" y="3820171"/>
            <a:ext cx="828918" cy="84168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3" descr="Immagine che contiene arte&#10;&#10;Descrizione generata automaticamente con attendibilità bassa">
            <a:extLst>
              <a:ext uri="{FF2B5EF4-FFF2-40B4-BE49-F238E27FC236}">
                <a16:creationId xmlns:a16="http://schemas.microsoft.com/office/drawing/2014/main" id="{31BA46BA-DAB1-DDF8-5EDA-83D1F56F5C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556" y="2584203"/>
            <a:ext cx="1910380" cy="1897853"/>
          </a:xfrm>
          <a:prstGeom prst="rect">
            <a:avLst/>
          </a:prstGeom>
        </p:spPr>
      </p:pic>
      <p:sp>
        <p:nvSpPr>
          <p:cNvPr id="3" name="Segnaposto numero diapositiva 2">
            <a:extLst>
              <a:ext uri="{FF2B5EF4-FFF2-40B4-BE49-F238E27FC236}">
                <a16:creationId xmlns:a16="http://schemas.microsoft.com/office/drawing/2014/main" id="{B4382665-98F2-C92D-2660-2DA05AA60DC9}"/>
              </a:ext>
            </a:extLst>
          </p:cNvPr>
          <p:cNvSpPr>
            <a:spLocks noGrp="1"/>
          </p:cNvSpPr>
          <p:nvPr>
            <p:ph type="sldNum" sz="quarter" idx="12"/>
          </p:nvPr>
        </p:nvSpPr>
        <p:spPr>
          <a:xfrm>
            <a:off x="10558300" y="6492875"/>
            <a:ext cx="1052508" cy="365125"/>
          </a:xfrm>
        </p:spPr>
        <p:txBody>
          <a:bodyPr/>
          <a:lstStyle/>
          <a:p>
            <a:r>
              <a:rPr lang="en-GB" dirty="0"/>
              <a:t>21</a:t>
            </a:r>
          </a:p>
        </p:txBody>
      </p:sp>
    </p:spTree>
    <p:extLst>
      <p:ext uri="{BB962C8B-B14F-4D97-AF65-F5344CB8AC3E}">
        <p14:creationId xmlns:p14="http://schemas.microsoft.com/office/powerpoint/2010/main" val="114821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140EBB-2A92-7061-C1EB-0BA6C6824682}"/>
              </a:ext>
            </a:extLst>
          </p:cNvPr>
          <p:cNvSpPr>
            <a:spLocks noGrp="1"/>
          </p:cNvSpPr>
          <p:nvPr>
            <p:ph type="title"/>
          </p:nvPr>
        </p:nvSpPr>
        <p:spPr/>
        <p:txBody>
          <a:bodyPr/>
          <a:lstStyle/>
          <a:p>
            <a:r>
              <a:rPr lang="it-IT" dirty="0"/>
              <a:t>focus-</a:t>
            </a:r>
            <a:r>
              <a:rPr lang="it-IT" dirty="0" err="1"/>
              <a:t>ism</a:t>
            </a:r>
            <a:endParaRPr lang="en-GB" dirty="0"/>
          </a:p>
        </p:txBody>
      </p:sp>
      <p:pic>
        <p:nvPicPr>
          <p:cNvPr id="5" name="Segnaposto contenuto 4" descr="Immagine che contiene schermata, Policromia, calore, fuoco&#10;&#10;Descrizione generata automaticamente">
            <a:extLst>
              <a:ext uri="{FF2B5EF4-FFF2-40B4-BE49-F238E27FC236}">
                <a16:creationId xmlns:a16="http://schemas.microsoft.com/office/drawing/2014/main" id="{770F346E-3CF5-3183-7771-C716207829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68"/>
          <a:stretch/>
        </p:blipFill>
        <p:spPr>
          <a:xfrm>
            <a:off x="581024" y="2791838"/>
            <a:ext cx="11102975" cy="2633612"/>
          </a:xfrm>
        </p:spPr>
      </p:pic>
      <p:sp>
        <p:nvSpPr>
          <p:cNvPr id="6" name="CasellaDiTesto 5">
            <a:extLst>
              <a:ext uri="{FF2B5EF4-FFF2-40B4-BE49-F238E27FC236}">
                <a16:creationId xmlns:a16="http://schemas.microsoft.com/office/drawing/2014/main" id="{9F8E0B65-A443-FF5C-7D6A-FD555B788EB9}"/>
              </a:ext>
            </a:extLst>
          </p:cNvPr>
          <p:cNvSpPr txBox="1"/>
          <p:nvPr/>
        </p:nvSpPr>
        <p:spPr>
          <a:xfrm>
            <a:off x="836580" y="2373549"/>
            <a:ext cx="2334638" cy="338554"/>
          </a:xfrm>
          <a:prstGeom prst="rect">
            <a:avLst/>
          </a:prstGeom>
          <a:noFill/>
        </p:spPr>
        <p:txBody>
          <a:bodyPr wrap="square" rtlCol="0">
            <a:spAutoFit/>
          </a:bodyPr>
          <a:lstStyle/>
          <a:p>
            <a:pPr algn="ctr"/>
            <a:r>
              <a:rPr lang="it-IT" sz="1600" i="1" dirty="0"/>
              <a:t>Sum (open </a:t>
            </a:r>
            <a:r>
              <a:rPr lang="it-IT" sz="1600" i="1" dirty="0" err="1"/>
              <a:t>pinhole</a:t>
            </a:r>
            <a:r>
              <a:rPr lang="it-IT" sz="1600" i="1" dirty="0"/>
              <a:t> 1.4 AU)</a:t>
            </a:r>
            <a:endParaRPr lang="en-GB" sz="1600" i="1" dirty="0"/>
          </a:p>
        </p:txBody>
      </p:sp>
      <p:sp>
        <p:nvSpPr>
          <p:cNvPr id="7" name="CasellaDiTesto 6">
            <a:extLst>
              <a:ext uri="{FF2B5EF4-FFF2-40B4-BE49-F238E27FC236}">
                <a16:creationId xmlns:a16="http://schemas.microsoft.com/office/drawing/2014/main" id="{20EC16B5-34A0-9D76-C054-CCF92D3838C0}"/>
              </a:ext>
            </a:extLst>
          </p:cNvPr>
          <p:cNvSpPr txBox="1"/>
          <p:nvPr/>
        </p:nvSpPr>
        <p:spPr>
          <a:xfrm>
            <a:off x="3537626" y="2367728"/>
            <a:ext cx="2334638" cy="338554"/>
          </a:xfrm>
          <a:prstGeom prst="rect">
            <a:avLst/>
          </a:prstGeom>
          <a:noFill/>
        </p:spPr>
        <p:txBody>
          <a:bodyPr wrap="square" rtlCol="0">
            <a:spAutoFit/>
          </a:bodyPr>
          <a:lstStyle/>
          <a:p>
            <a:pPr algn="ctr"/>
            <a:r>
              <a:rPr lang="it-IT" sz="1600" i="1" dirty="0"/>
              <a:t>ISM (APR </a:t>
            </a:r>
            <a:r>
              <a:rPr lang="it-IT" sz="1600" i="1" dirty="0" err="1"/>
              <a:t>method</a:t>
            </a:r>
            <a:r>
              <a:rPr lang="it-IT" sz="1600" i="1" dirty="0"/>
              <a:t>)</a:t>
            </a:r>
            <a:endParaRPr lang="en-GB" sz="1600" i="1" dirty="0"/>
          </a:p>
        </p:txBody>
      </p:sp>
      <p:sp>
        <p:nvSpPr>
          <p:cNvPr id="8" name="CasellaDiTesto 7">
            <a:extLst>
              <a:ext uri="{FF2B5EF4-FFF2-40B4-BE49-F238E27FC236}">
                <a16:creationId xmlns:a16="http://schemas.microsoft.com/office/drawing/2014/main" id="{383E836D-C971-4A03-72F5-71524BCB75F0}"/>
              </a:ext>
            </a:extLst>
          </p:cNvPr>
          <p:cNvSpPr txBox="1"/>
          <p:nvPr/>
        </p:nvSpPr>
        <p:spPr>
          <a:xfrm>
            <a:off x="6319738" y="2367728"/>
            <a:ext cx="2334638" cy="338554"/>
          </a:xfrm>
          <a:prstGeom prst="rect">
            <a:avLst/>
          </a:prstGeom>
          <a:noFill/>
        </p:spPr>
        <p:txBody>
          <a:bodyPr wrap="square" rtlCol="0">
            <a:spAutoFit/>
          </a:bodyPr>
          <a:lstStyle/>
          <a:p>
            <a:pPr algn="ctr"/>
            <a:r>
              <a:rPr lang="it-IT" sz="1600" i="1" dirty="0"/>
              <a:t>Focus-ISM (in-focus)</a:t>
            </a:r>
            <a:endParaRPr lang="en-GB" sz="1600" i="1" dirty="0"/>
          </a:p>
        </p:txBody>
      </p:sp>
      <p:sp>
        <p:nvSpPr>
          <p:cNvPr id="9" name="CasellaDiTesto 8">
            <a:extLst>
              <a:ext uri="{FF2B5EF4-FFF2-40B4-BE49-F238E27FC236}">
                <a16:creationId xmlns:a16="http://schemas.microsoft.com/office/drawing/2014/main" id="{C55AFD51-EB09-A644-40AC-1350ACC1011D}"/>
              </a:ext>
            </a:extLst>
          </p:cNvPr>
          <p:cNvSpPr txBox="1"/>
          <p:nvPr/>
        </p:nvSpPr>
        <p:spPr>
          <a:xfrm>
            <a:off x="9020782" y="2367728"/>
            <a:ext cx="2334638" cy="338554"/>
          </a:xfrm>
          <a:prstGeom prst="rect">
            <a:avLst/>
          </a:prstGeom>
          <a:noFill/>
        </p:spPr>
        <p:txBody>
          <a:bodyPr wrap="square" rtlCol="0">
            <a:spAutoFit/>
          </a:bodyPr>
          <a:lstStyle/>
          <a:p>
            <a:pPr algn="ctr"/>
            <a:r>
              <a:rPr lang="it-IT" sz="1600" i="1" dirty="0"/>
              <a:t>Focus-ISM (out-of-focus)</a:t>
            </a:r>
            <a:endParaRPr lang="en-GB" sz="1600" i="1" dirty="0"/>
          </a:p>
        </p:txBody>
      </p:sp>
      <p:sp>
        <p:nvSpPr>
          <p:cNvPr id="3" name="Segnaposto numero diapositiva 2">
            <a:extLst>
              <a:ext uri="{FF2B5EF4-FFF2-40B4-BE49-F238E27FC236}">
                <a16:creationId xmlns:a16="http://schemas.microsoft.com/office/drawing/2014/main" id="{ABEA0DFD-FCD1-B539-84BA-C5E58E06E3BE}"/>
              </a:ext>
            </a:extLst>
          </p:cNvPr>
          <p:cNvSpPr>
            <a:spLocks noGrp="1"/>
          </p:cNvSpPr>
          <p:nvPr>
            <p:ph type="sldNum" sz="quarter" idx="12"/>
          </p:nvPr>
        </p:nvSpPr>
        <p:spPr>
          <a:xfrm>
            <a:off x="10558300" y="6492875"/>
            <a:ext cx="1052508" cy="365125"/>
          </a:xfrm>
        </p:spPr>
        <p:txBody>
          <a:bodyPr/>
          <a:lstStyle/>
          <a:p>
            <a:r>
              <a:rPr lang="en-GB" dirty="0"/>
              <a:t>22</a:t>
            </a:r>
          </a:p>
        </p:txBody>
      </p:sp>
    </p:spTree>
    <p:extLst>
      <p:ext uri="{BB962C8B-B14F-4D97-AF65-F5344CB8AC3E}">
        <p14:creationId xmlns:p14="http://schemas.microsoft.com/office/powerpoint/2010/main" val="378615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6C63E9-E7E7-1BD1-8FDF-3A8DEA7B18F3}"/>
              </a:ext>
            </a:extLst>
          </p:cNvPr>
          <p:cNvSpPr>
            <a:spLocks noGrp="1"/>
          </p:cNvSpPr>
          <p:nvPr>
            <p:ph type="title"/>
          </p:nvPr>
        </p:nvSpPr>
        <p:spPr/>
        <p:txBody>
          <a:bodyPr/>
          <a:lstStyle/>
          <a:p>
            <a:r>
              <a:rPr lang="it-IT" dirty="0" err="1"/>
              <a:t>Fluorescence</a:t>
            </a:r>
            <a:r>
              <a:rPr lang="it-IT" dirty="0"/>
              <a:t> </a:t>
            </a:r>
            <a:r>
              <a:rPr lang="it-IT" dirty="0" err="1"/>
              <a:t>Lifetime</a:t>
            </a:r>
            <a:r>
              <a:rPr lang="it-IT" dirty="0"/>
              <a:t> ISM (</a:t>
            </a:r>
            <a:r>
              <a:rPr lang="it-IT" dirty="0" err="1"/>
              <a:t>FLIsM</a:t>
            </a:r>
            <a:r>
              <a:rPr lang="it-IT" dirty="0"/>
              <a:t>)</a:t>
            </a:r>
            <a:endParaRPr lang="en-GB" dirty="0"/>
          </a:p>
        </p:txBody>
      </p:sp>
      <p:sp>
        <p:nvSpPr>
          <p:cNvPr id="3" name="Segnaposto contenuto 2">
            <a:extLst>
              <a:ext uri="{FF2B5EF4-FFF2-40B4-BE49-F238E27FC236}">
                <a16:creationId xmlns:a16="http://schemas.microsoft.com/office/drawing/2014/main" id="{004A0FFA-B976-BCF8-35B7-A93421A27BF7}"/>
              </a:ext>
            </a:extLst>
          </p:cNvPr>
          <p:cNvSpPr>
            <a:spLocks noGrp="1"/>
          </p:cNvSpPr>
          <p:nvPr>
            <p:ph idx="1"/>
          </p:nvPr>
        </p:nvSpPr>
        <p:spPr>
          <a:xfrm>
            <a:off x="581192" y="2170663"/>
            <a:ext cx="6325446" cy="4239865"/>
          </a:xfrm>
        </p:spPr>
        <p:txBody>
          <a:bodyPr/>
          <a:lstStyle/>
          <a:p>
            <a:pPr marL="0" indent="0" algn="just">
              <a:buNone/>
            </a:pPr>
            <a:r>
              <a:rPr lang="en-US" dirty="0"/>
              <a:t>In traditional FLIM, </a:t>
            </a:r>
            <a:r>
              <a:rPr lang="en-US" dirty="0" err="1"/>
              <a:t>i</a:t>
            </a:r>
            <a:r>
              <a:rPr lang="en-US" dirty="0"/>
              <a:t> record the arrival time of photons for every pixel, resulting in a 3-dimensional dataset </a:t>
            </a:r>
            <a:r>
              <a:rPr lang="en-US" i="1" dirty="0"/>
              <a:t>(x, y, t) </a:t>
            </a:r>
            <a:r>
              <a:rPr lang="en-US" dirty="0"/>
              <a:t>from which </a:t>
            </a:r>
            <a:r>
              <a:rPr lang="en-US" dirty="0" err="1"/>
              <a:t>i</a:t>
            </a:r>
            <a:r>
              <a:rPr lang="en-US" dirty="0"/>
              <a:t> extrapolate the fluorescence lifetime for every pixel.</a:t>
            </a:r>
          </a:p>
          <a:p>
            <a:pPr algn="just"/>
            <a:endParaRPr lang="en-US" dirty="0"/>
          </a:p>
          <a:p>
            <a:pPr marL="0" indent="0" algn="just">
              <a:buNone/>
            </a:pPr>
            <a:r>
              <a:rPr lang="en-US" dirty="0"/>
              <a:t>Alternatively, I can aggregate the counts over a small area with an expected uniform lifetime, to increase the photons statistics</a:t>
            </a:r>
          </a:p>
          <a:p>
            <a:pPr marL="0" indent="0" algn="just">
              <a:buNone/>
            </a:pPr>
            <a:endParaRPr lang="en-US" dirty="0"/>
          </a:p>
          <a:p>
            <a:pPr marL="0" indent="0" algn="just">
              <a:buNone/>
            </a:pPr>
            <a:r>
              <a:rPr lang="en-US" dirty="0"/>
              <a:t>Typically, </a:t>
            </a:r>
            <a:r>
              <a:rPr lang="en-US" dirty="0" err="1"/>
              <a:t>i</a:t>
            </a:r>
            <a:r>
              <a:rPr lang="en-US" dirty="0"/>
              <a:t> want </a:t>
            </a:r>
            <a:r>
              <a:rPr lang="en-US" u="sng" dirty="0"/>
              <a:t>high resolution</a:t>
            </a:r>
            <a:r>
              <a:rPr lang="en-US" dirty="0"/>
              <a:t> to investigate variations of </a:t>
            </a:r>
            <a:r>
              <a:rPr lang="el-GR" dirty="0">
                <a:latin typeface="Cambria Math" panose="02040503050406030204" pitchFamily="18" charset="0"/>
                <a:ea typeface="Cambria Math" panose="02040503050406030204" pitchFamily="18" charset="0"/>
              </a:rPr>
              <a:t>τ</a:t>
            </a:r>
            <a:r>
              <a:rPr lang="en-US" dirty="0"/>
              <a:t> over a small spatial scale, but also </a:t>
            </a:r>
            <a:r>
              <a:rPr lang="en-US" u="sng" dirty="0"/>
              <a:t>high SNR</a:t>
            </a:r>
          </a:p>
          <a:p>
            <a:pPr marL="0" indent="0" algn="just">
              <a:buNone/>
            </a:pPr>
            <a:endParaRPr lang="en-US" dirty="0"/>
          </a:p>
        </p:txBody>
      </p:sp>
      <p:pic>
        <p:nvPicPr>
          <p:cNvPr id="5" name="Immagine 4" descr="Immagine che contiene testo, linea, schermata, Diagramma&#10;&#10;Descrizione generata automaticamente">
            <a:extLst>
              <a:ext uri="{FF2B5EF4-FFF2-40B4-BE49-F238E27FC236}">
                <a16:creationId xmlns:a16="http://schemas.microsoft.com/office/drawing/2014/main" id="{747F7158-B34F-6241-A4BE-A6AC43AE77C0}"/>
              </a:ext>
            </a:extLst>
          </p:cNvPr>
          <p:cNvPicPr>
            <a:picLocks noChangeAspect="1"/>
          </p:cNvPicPr>
          <p:nvPr/>
        </p:nvPicPr>
        <p:blipFill rotWithShape="1">
          <a:blip r:embed="rId2">
            <a:extLst>
              <a:ext uri="{28A0092B-C50C-407E-A947-70E740481C1C}">
                <a14:useLocalDpi xmlns:a14="http://schemas.microsoft.com/office/drawing/2010/main" val="0"/>
              </a:ext>
            </a:extLst>
          </a:blip>
          <a:srcRect r="8899"/>
          <a:stretch/>
        </p:blipFill>
        <p:spPr>
          <a:xfrm>
            <a:off x="7101192" y="2072340"/>
            <a:ext cx="4653986" cy="3641717"/>
          </a:xfrm>
          <a:prstGeom prst="rect">
            <a:avLst/>
          </a:prstGeom>
        </p:spPr>
      </p:pic>
      <p:sp>
        <p:nvSpPr>
          <p:cNvPr id="6" name="CasellaDiTesto 5">
            <a:extLst>
              <a:ext uri="{FF2B5EF4-FFF2-40B4-BE49-F238E27FC236}">
                <a16:creationId xmlns:a16="http://schemas.microsoft.com/office/drawing/2014/main" id="{DE1B7E49-46D5-BB8A-C199-E942065A4D65}"/>
              </a:ext>
            </a:extLst>
          </p:cNvPr>
          <p:cNvSpPr txBox="1"/>
          <p:nvPr/>
        </p:nvSpPr>
        <p:spPr>
          <a:xfrm>
            <a:off x="7412477" y="5617235"/>
            <a:ext cx="4274606" cy="1077218"/>
          </a:xfrm>
          <a:prstGeom prst="rect">
            <a:avLst/>
          </a:prstGeom>
          <a:noFill/>
        </p:spPr>
        <p:txBody>
          <a:bodyPr wrap="square" rtlCol="0">
            <a:spAutoFit/>
          </a:bodyPr>
          <a:lstStyle/>
          <a:p>
            <a:pPr algn="just"/>
            <a:r>
              <a:rPr lang="en-US" sz="1600" i="1" dirty="0"/>
              <a:t>Arrival times of photons over a varying number of pixels from a uniform mixture of Rhodamines. From blue to yellow, the area starts from 1x1 to a 128x128</a:t>
            </a:r>
          </a:p>
        </p:txBody>
      </p:sp>
      <p:sp>
        <p:nvSpPr>
          <p:cNvPr id="4" name="Segnaposto numero diapositiva 3">
            <a:extLst>
              <a:ext uri="{FF2B5EF4-FFF2-40B4-BE49-F238E27FC236}">
                <a16:creationId xmlns:a16="http://schemas.microsoft.com/office/drawing/2014/main" id="{F1F4345D-C142-403E-0A12-9BC86DD8052D}"/>
              </a:ext>
            </a:extLst>
          </p:cNvPr>
          <p:cNvSpPr>
            <a:spLocks noGrp="1"/>
          </p:cNvSpPr>
          <p:nvPr>
            <p:ph type="sldNum" sz="quarter" idx="12"/>
          </p:nvPr>
        </p:nvSpPr>
        <p:spPr>
          <a:xfrm>
            <a:off x="10558300" y="6492875"/>
            <a:ext cx="1052508" cy="365125"/>
          </a:xfrm>
        </p:spPr>
        <p:txBody>
          <a:bodyPr/>
          <a:lstStyle/>
          <a:p>
            <a:r>
              <a:rPr lang="en-GB" dirty="0"/>
              <a:t>23</a:t>
            </a:r>
          </a:p>
        </p:txBody>
      </p:sp>
    </p:spTree>
    <p:extLst>
      <p:ext uri="{BB962C8B-B14F-4D97-AF65-F5344CB8AC3E}">
        <p14:creationId xmlns:p14="http://schemas.microsoft.com/office/powerpoint/2010/main" val="317477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03C089-A6E8-3C3A-A637-A4C439E083E3}"/>
              </a:ext>
            </a:extLst>
          </p:cNvPr>
          <p:cNvSpPr>
            <a:spLocks noGrp="1"/>
          </p:cNvSpPr>
          <p:nvPr>
            <p:ph type="title"/>
          </p:nvPr>
        </p:nvSpPr>
        <p:spPr/>
        <p:txBody>
          <a:bodyPr/>
          <a:lstStyle/>
          <a:p>
            <a:r>
              <a:rPr lang="it-IT" dirty="0" err="1"/>
              <a:t>Fluorescence</a:t>
            </a:r>
            <a:r>
              <a:rPr lang="it-IT" dirty="0"/>
              <a:t> </a:t>
            </a:r>
            <a:r>
              <a:rPr lang="it-IT" dirty="0" err="1"/>
              <a:t>Lifetime</a:t>
            </a:r>
            <a:r>
              <a:rPr lang="it-IT" dirty="0"/>
              <a:t> ISM (</a:t>
            </a:r>
            <a:r>
              <a:rPr lang="it-IT" dirty="0" err="1"/>
              <a:t>FLIsM</a:t>
            </a:r>
            <a:r>
              <a:rPr lang="it-IT" dirty="0"/>
              <a:t>)</a:t>
            </a:r>
            <a:endParaRPr lang="en-GB" dirty="0"/>
          </a:p>
        </p:txBody>
      </p:sp>
      <p:sp>
        <p:nvSpPr>
          <p:cNvPr id="3" name="Segnaposto contenuto 2">
            <a:extLst>
              <a:ext uri="{FF2B5EF4-FFF2-40B4-BE49-F238E27FC236}">
                <a16:creationId xmlns:a16="http://schemas.microsoft.com/office/drawing/2014/main" id="{81367814-052A-C9C3-104D-85C98372C0EC}"/>
              </a:ext>
            </a:extLst>
          </p:cNvPr>
          <p:cNvSpPr>
            <a:spLocks noGrp="1"/>
          </p:cNvSpPr>
          <p:nvPr>
            <p:ph idx="1"/>
          </p:nvPr>
        </p:nvSpPr>
        <p:spPr>
          <a:xfrm>
            <a:off x="581193" y="2101839"/>
            <a:ext cx="11029615" cy="1327162"/>
          </a:xfrm>
        </p:spPr>
        <p:txBody>
          <a:bodyPr/>
          <a:lstStyle/>
          <a:p>
            <a:pPr marL="0" indent="0">
              <a:buNone/>
            </a:pPr>
            <a:r>
              <a:rPr lang="en-US" dirty="0"/>
              <a:t>The SPAD array allows a natural implementation of time-tagging for the detected photons, automatically acquiring 4-dimensional images </a:t>
            </a:r>
            <a:r>
              <a:rPr lang="en-US" i="1" dirty="0"/>
              <a:t>(x, y, t, </a:t>
            </a:r>
            <a:r>
              <a:rPr lang="en-US" i="1" dirty="0" err="1"/>
              <a:t>ch</a:t>
            </a:r>
            <a:r>
              <a:rPr lang="en-US" i="1" dirty="0"/>
              <a:t>) </a:t>
            </a:r>
            <a:r>
              <a:rPr lang="en-US" dirty="0"/>
              <a:t>and with APR we obtain a super-resolved, high-intensity FLIM image</a:t>
            </a:r>
          </a:p>
          <a:p>
            <a:pPr marL="0" indent="0">
              <a:buNone/>
            </a:pPr>
            <a:r>
              <a:rPr lang="en-US" dirty="0"/>
              <a:t>The reconstruction order is (</a:t>
            </a:r>
            <a:r>
              <a:rPr lang="en-US" dirty="0" err="1"/>
              <a:t>x,y,t,ch</a:t>
            </a:r>
            <a:r>
              <a:rPr lang="en-US" dirty="0"/>
              <a:t>)</a:t>
            </a:r>
            <a:r>
              <a:rPr lang="en-US" dirty="0">
                <a:sym typeface="Wingdings" panose="05000000000000000000" pitchFamily="2" charset="2"/>
              </a:rPr>
              <a:t>            (</a:t>
            </a:r>
            <a:r>
              <a:rPr lang="en-US" dirty="0" err="1">
                <a:sym typeface="Wingdings" panose="05000000000000000000" pitchFamily="2" charset="2"/>
              </a:rPr>
              <a:t>x,y,t</a:t>
            </a:r>
            <a:r>
              <a:rPr lang="en-US" dirty="0">
                <a:sym typeface="Wingdings" panose="05000000000000000000" pitchFamily="2" charset="2"/>
              </a:rPr>
              <a:t>)            (</a:t>
            </a:r>
            <a:r>
              <a:rPr lang="en-US" dirty="0" err="1">
                <a:sym typeface="Wingdings" panose="05000000000000000000" pitchFamily="2" charset="2"/>
              </a:rPr>
              <a:t>x,y</a:t>
            </a:r>
            <a:r>
              <a:rPr lang="en-US" dirty="0">
                <a:sym typeface="Wingdings" panose="05000000000000000000" pitchFamily="2" charset="2"/>
              </a:rPr>
              <a:t>)</a:t>
            </a:r>
            <a:endParaRPr lang="en-US" dirty="0"/>
          </a:p>
          <a:p>
            <a:endParaRPr lang="en-GB" dirty="0"/>
          </a:p>
        </p:txBody>
      </p:sp>
      <p:pic>
        <p:nvPicPr>
          <p:cNvPr id="5" name="Immagine 4" descr="Immagine che contiene schermata&#10;&#10;Descrizione generata automaticamente">
            <a:extLst>
              <a:ext uri="{FF2B5EF4-FFF2-40B4-BE49-F238E27FC236}">
                <a16:creationId xmlns:a16="http://schemas.microsoft.com/office/drawing/2014/main" id="{B26506CB-7BEB-C9B9-943E-86C1771A0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50" y="3439621"/>
            <a:ext cx="6366681" cy="2932965"/>
          </a:xfrm>
          <a:prstGeom prst="rect">
            <a:avLst/>
          </a:prstGeom>
        </p:spPr>
      </p:pic>
      <p:pic>
        <p:nvPicPr>
          <p:cNvPr id="7" name="Immagine 6" descr="Immagine che contiene schermata, testo, Diagramma, linea&#10;&#10;Descrizione generata automaticamente">
            <a:extLst>
              <a:ext uri="{FF2B5EF4-FFF2-40B4-BE49-F238E27FC236}">
                <a16:creationId xmlns:a16="http://schemas.microsoft.com/office/drawing/2014/main" id="{1551E805-C239-3C7D-05D5-3F0251B0A55C}"/>
              </a:ext>
            </a:extLst>
          </p:cNvPr>
          <p:cNvPicPr>
            <a:picLocks noChangeAspect="1"/>
          </p:cNvPicPr>
          <p:nvPr/>
        </p:nvPicPr>
        <p:blipFill rotWithShape="1">
          <a:blip r:embed="rId3">
            <a:extLst>
              <a:ext uri="{28A0092B-C50C-407E-A947-70E740481C1C}">
                <a14:useLocalDpi xmlns:a14="http://schemas.microsoft.com/office/drawing/2010/main" val="0"/>
              </a:ext>
            </a:extLst>
          </a:blip>
          <a:srcRect l="1537"/>
          <a:stretch/>
        </p:blipFill>
        <p:spPr>
          <a:xfrm>
            <a:off x="7216877" y="3562422"/>
            <a:ext cx="4315273" cy="3102628"/>
          </a:xfrm>
          <a:prstGeom prst="rect">
            <a:avLst/>
          </a:prstGeom>
        </p:spPr>
      </p:pic>
      <p:sp>
        <p:nvSpPr>
          <p:cNvPr id="8" name="CasellaDiTesto 7">
            <a:extLst>
              <a:ext uri="{FF2B5EF4-FFF2-40B4-BE49-F238E27FC236}">
                <a16:creationId xmlns:a16="http://schemas.microsoft.com/office/drawing/2014/main" id="{F7B34940-9AD0-3D34-3D7B-ABD0706FD196}"/>
              </a:ext>
            </a:extLst>
          </p:cNvPr>
          <p:cNvSpPr txBox="1"/>
          <p:nvPr/>
        </p:nvSpPr>
        <p:spPr>
          <a:xfrm>
            <a:off x="2758440" y="5953760"/>
            <a:ext cx="594360" cy="276999"/>
          </a:xfrm>
          <a:prstGeom prst="rect">
            <a:avLst/>
          </a:prstGeom>
          <a:noFill/>
        </p:spPr>
        <p:txBody>
          <a:bodyPr wrap="square" rtlCol="0">
            <a:spAutoFit/>
          </a:bodyPr>
          <a:lstStyle/>
          <a:p>
            <a:r>
              <a:rPr lang="it-IT" sz="1200" dirty="0">
                <a:solidFill>
                  <a:schemeClr val="bg1"/>
                </a:solidFill>
              </a:rPr>
              <a:t>10 µm</a:t>
            </a:r>
            <a:endParaRPr lang="en-GB" sz="1200" dirty="0">
              <a:solidFill>
                <a:schemeClr val="bg1"/>
              </a:solidFill>
            </a:endParaRPr>
          </a:p>
        </p:txBody>
      </p:sp>
      <p:sp>
        <p:nvSpPr>
          <p:cNvPr id="9" name="CasellaDiTesto 8">
            <a:extLst>
              <a:ext uri="{FF2B5EF4-FFF2-40B4-BE49-F238E27FC236}">
                <a16:creationId xmlns:a16="http://schemas.microsoft.com/office/drawing/2014/main" id="{A505D267-FA44-67EC-2C6C-9FE63130FA2A}"/>
              </a:ext>
            </a:extLst>
          </p:cNvPr>
          <p:cNvSpPr txBox="1"/>
          <p:nvPr/>
        </p:nvSpPr>
        <p:spPr>
          <a:xfrm>
            <a:off x="5847080" y="5934779"/>
            <a:ext cx="594360" cy="276999"/>
          </a:xfrm>
          <a:prstGeom prst="rect">
            <a:avLst/>
          </a:prstGeom>
          <a:noFill/>
        </p:spPr>
        <p:txBody>
          <a:bodyPr wrap="square" rtlCol="0">
            <a:spAutoFit/>
          </a:bodyPr>
          <a:lstStyle/>
          <a:p>
            <a:r>
              <a:rPr lang="it-IT" sz="1200" dirty="0">
                <a:solidFill>
                  <a:schemeClr val="bg1"/>
                </a:solidFill>
              </a:rPr>
              <a:t>10 µm</a:t>
            </a:r>
            <a:endParaRPr lang="en-GB" sz="1200" dirty="0">
              <a:solidFill>
                <a:schemeClr val="bg1"/>
              </a:solidFill>
            </a:endParaRPr>
          </a:p>
        </p:txBody>
      </p:sp>
      <p:cxnSp>
        <p:nvCxnSpPr>
          <p:cNvPr id="11" name="Connettore 2 10">
            <a:extLst>
              <a:ext uri="{FF2B5EF4-FFF2-40B4-BE49-F238E27FC236}">
                <a16:creationId xmlns:a16="http://schemas.microsoft.com/office/drawing/2014/main" id="{CBE0B089-7E1B-3971-0E46-0FC91ADEE260}"/>
              </a:ext>
            </a:extLst>
          </p:cNvPr>
          <p:cNvCxnSpPr/>
          <p:nvPr/>
        </p:nvCxnSpPr>
        <p:spPr>
          <a:xfrm>
            <a:off x="4155440" y="2968818"/>
            <a:ext cx="717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A55C9F70-F841-526A-2B4F-D4083CE3384C}"/>
              </a:ext>
            </a:extLst>
          </p:cNvPr>
          <p:cNvCxnSpPr/>
          <p:nvPr/>
        </p:nvCxnSpPr>
        <p:spPr>
          <a:xfrm>
            <a:off x="5448382" y="2968818"/>
            <a:ext cx="717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5C4097E2-167B-494E-940D-48A149E06FAB}"/>
              </a:ext>
            </a:extLst>
          </p:cNvPr>
          <p:cNvSpPr txBox="1"/>
          <p:nvPr/>
        </p:nvSpPr>
        <p:spPr>
          <a:xfrm>
            <a:off x="4229837" y="2722590"/>
            <a:ext cx="568960" cy="307777"/>
          </a:xfrm>
          <a:prstGeom prst="rect">
            <a:avLst/>
          </a:prstGeom>
          <a:noFill/>
        </p:spPr>
        <p:txBody>
          <a:bodyPr wrap="square" rtlCol="0">
            <a:spAutoFit/>
          </a:bodyPr>
          <a:lstStyle/>
          <a:p>
            <a:r>
              <a:rPr lang="it-IT" sz="1400" dirty="0">
                <a:solidFill>
                  <a:schemeClr val="tx2"/>
                </a:solidFill>
              </a:rPr>
              <a:t>APR</a:t>
            </a:r>
            <a:endParaRPr lang="en-GB" sz="1400" dirty="0">
              <a:solidFill>
                <a:schemeClr val="tx2"/>
              </a:solidFill>
            </a:endParaRPr>
          </a:p>
        </p:txBody>
      </p:sp>
      <p:sp>
        <p:nvSpPr>
          <p:cNvPr id="14" name="CasellaDiTesto 13">
            <a:extLst>
              <a:ext uri="{FF2B5EF4-FFF2-40B4-BE49-F238E27FC236}">
                <a16:creationId xmlns:a16="http://schemas.microsoft.com/office/drawing/2014/main" id="{C2E5C794-7E89-2CBC-419E-CC6636FD368E}"/>
              </a:ext>
            </a:extLst>
          </p:cNvPr>
          <p:cNvSpPr txBox="1"/>
          <p:nvPr/>
        </p:nvSpPr>
        <p:spPr>
          <a:xfrm>
            <a:off x="5562600" y="2722589"/>
            <a:ext cx="568960" cy="307777"/>
          </a:xfrm>
          <a:prstGeom prst="rect">
            <a:avLst/>
          </a:prstGeom>
          <a:noFill/>
        </p:spPr>
        <p:txBody>
          <a:bodyPr wrap="square" rtlCol="0">
            <a:spAutoFit/>
          </a:bodyPr>
          <a:lstStyle/>
          <a:p>
            <a:r>
              <a:rPr lang="it-IT" sz="1400" dirty="0" err="1">
                <a:solidFill>
                  <a:schemeClr val="tx2"/>
                </a:solidFill>
              </a:rPr>
              <a:t>Fit</a:t>
            </a:r>
            <a:endParaRPr lang="en-GB" sz="1400" dirty="0">
              <a:solidFill>
                <a:schemeClr val="tx2"/>
              </a:solidFill>
            </a:endParaRPr>
          </a:p>
        </p:txBody>
      </p:sp>
      <p:sp>
        <p:nvSpPr>
          <p:cNvPr id="15" name="CasellaDiTesto 14">
            <a:extLst>
              <a:ext uri="{FF2B5EF4-FFF2-40B4-BE49-F238E27FC236}">
                <a16:creationId xmlns:a16="http://schemas.microsoft.com/office/drawing/2014/main" id="{DC9E7685-3BF9-AC98-CFA5-7A694F4AA773}"/>
              </a:ext>
            </a:extLst>
          </p:cNvPr>
          <p:cNvSpPr txBox="1"/>
          <p:nvPr/>
        </p:nvSpPr>
        <p:spPr>
          <a:xfrm>
            <a:off x="7846142" y="3136612"/>
            <a:ext cx="3392129" cy="584775"/>
          </a:xfrm>
          <a:prstGeom prst="rect">
            <a:avLst/>
          </a:prstGeom>
          <a:noFill/>
        </p:spPr>
        <p:txBody>
          <a:bodyPr wrap="square" rtlCol="0">
            <a:spAutoFit/>
          </a:bodyPr>
          <a:lstStyle/>
          <a:p>
            <a:pPr algn="ctr"/>
            <a:r>
              <a:rPr lang="it-IT" sz="1600" i="1" dirty="0" err="1"/>
              <a:t>Arrival</a:t>
            </a:r>
            <a:r>
              <a:rPr lang="it-IT" sz="1600" i="1" dirty="0"/>
              <a:t> times from </a:t>
            </a:r>
            <a:r>
              <a:rPr lang="it-IT" sz="1600" i="1" dirty="0" err="1"/>
              <a:t>different</a:t>
            </a:r>
            <a:r>
              <a:rPr lang="it-IT" sz="1600" i="1" dirty="0"/>
              <a:t> </a:t>
            </a:r>
            <a:r>
              <a:rPr lang="it-IT" sz="1600" i="1" dirty="0" err="1"/>
              <a:t>channels</a:t>
            </a:r>
            <a:r>
              <a:rPr lang="it-IT" sz="1600" i="1" dirty="0"/>
              <a:t> </a:t>
            </a:r>
            <a:r>
              <a:rPr lang="en-GB" sz="1600" i="1" dirty="0"/>
              <a:t>of a solution of Atto-633NHS in water</a:t>
            </a:r>
          </a:p>
        </p:txBody>
      </p:sp>
      <p:sp>
        <p:nvSpPr>
          <p:cNvPr id="4" name="Segnaposto numero diapositiva 3">
            <a:extLst>
              <a:ext uri="{FF2B5EF4-FFF2-40B4-BE49-F238E27FC236}">
                <a16:creationId xmlns:a16="http://schemas.microsoft.com/office/drawing/2014/main" id="{EFFCBE98-1885-62FD-CBCC-5D457E96B3A9}"/>
              </a:ext>
            </a:extLst>
          </p:cNvPr>
          <p:cNvSpPr>
            <a:spLocks noGrp="1"/>
          </p:cNvSpPr>
          <p:nvPr>
            <p:ph type="sldNum" sz="quarter" idx="12"/>
          </p:nvPr>
        </p:nvSpPr>
        <p:spPr>
          <a:xfrm>
            <a:off x="10558300" y="6492875"/>
            <a:ext cx="1052508" cy="365125"/>
          </a:xfrm>
        </p:spPr>
        <p:txBody>
          <a:bodyPr/>
          <a:lstStyle/>
          <a:p>
            <a:r>
              <a:rPr lang="en-GB" dirty="0"/>
              <a:t>24</a:t>
            </a:r>
          </a:p>
        </p:txBody>
      </p:sp>
    </p:spTree>
    <p:extLst>
      <p:ext uri="{BB962C8B-B14F-4D97-AF65-F5344CB8AC3E}">
        <p14:creationId xmlns:p14="http://schemas.microsoft.com/office/powerpoint/2010/main" val="340113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C2C6C4-BCD8-0520-7F25-AE62502F1AF8}"/>
              </a:ext>
            </a:extLst>
          </p:cNvPr>
          <p:cNvSpPr>
            <a:spLocks noGrp="1"/>
          </p:cNvSpPr>
          <p:nvPr>
            <p:ph type="title"/>
          </p:nvPr>
        </p:nvSpPr>
        <p:spPr/>
        <p:txBody>
          <a:bodyPr/>
          <a:lstStyle/>
          <a:p>
            <a:r>
              <a:rPr lang="it-IT" dirty="0" err="1"/>
              <a:t>Why</a:t>
            </a:r>
            <a:r>
              <a:rPr lang="it-IT" dirty="0"/>
              <a:t> ISM?</a:t>
            </a:r>
            <a:endParaRPr lang="en-GB" dirty="0"/>
          </a:p>
        </p:txBody>
      </p:sp>
      <p:sp>
        <p:nvSpPr>
          <p:cNvPr id="3" name="Segnaposto contenuto 2">
            <a:extLst>
              <a:ext uri="{FF2B5EF4-FFF2-40B4-BE49-F238E27FC236}">
                <a16:creationId xmlns:a16="http://schemas.microsoft.com/office/drawing/2014/main" id="{4106E379-53BD-84FF-0AFC-404DBEA711BC}"/>
              </a:ext>
            </a:extLst>
          </p:cNvPr>
          <p:cNvSpPr>
            <a:spLocks noGrp="1"/>
          </p:cNvSpPr>
          <p:nvPr>
            <p:ph idx="1"/>
          </p:nvPr>
        </p:nvSpPr>
        <p:spPr>
          <a:xfrm>
            <a:off x="494852" y="1919597"/>
            <a:ext cx="11202295" cy="1013801"/>
          </a:xfrm>
        </p:spPr>
        <p:txBody>
          <a:bodyPr>
            <a:normAutofit/>
          </a:bodyPr>
          <a:lstStyle/>
          <a:p>
            <a:pPr marL="0" indent="0" algn="just">
              <a:buNone/>
            </a:pPr>
            <a:r>
              <a:rPr lang="en-US" dirty="0"/>
              <a:t>Image Scanning Microscopy allows to go beyond the traditional diffraction-limited resolution with minimal changes to the optical setup and can be easily adapted for various imaging techniques</a:t>
            </a:r>
          </a:p>
        </p:txBody>
      </p:sp>
      <p:pic>
        <p:nvPicPr>
          <p:cNvPr id="5" name="Immagine 4">
            <a:extLst>
              <a:ext uri="{FF2B5EF4-FFF2-40B4-BE49-F238E27FC236}">
                <a16:creationId xmlns:a16="http://schemas.microsoft.com/office/drawing/2014/main" id="{68E97AB1-2C8A-F1B6-36D7-F723FBC9A0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18552" y="3137039"/>
            <a:ext cx="2842131" cy="2842131"/>
          </a:xfrm>
          <a:prstGeom prst="rect">
            <a:avLst/>
          </a:prstGeom>
        </p:spPr>
      </p:pic>
      <p:pic>
        <p:nvPicPr>
          <p:cNvPr id="6" name="Immagine 5" descr="Immagine che contiene testo, schermata, Carattere, bianco&#10;&#10;Descrizione generata automaticamente">
            <a:extLst>
              <a:ext uri="{FF2B5EF4-FFF2-40B4-BE49-F238E27FC236}">
                <a16:creationId xmlns:a16="http://schemas.microsoft.com/office/drawing/2014/main" id="{9F93045A-50EE-43F2-198A-F15660254389}"/>
              </a:ext>
            </a:extLst>
          </p:cNvPr>
          <p:cNvPicPr>
            <a:picLocks noChangeAspect="1"/>
          </p:cNvPicPr>
          <p:nvPr/>
        </p:nvPicPr>
        <p:blipFill rotWithShape="1">
          <a:blip r:embed="rId3">
            <a:extLst>
              <a:ext uri="{28A0092B-C50C-407E-A947-70E740481C1C}">
                <a14:useLocalDpi xmlns:a14="http://schemas.microsoft.com/office/drawing/2010/main" val="0"/>
              </a:ext>
            </a:extLst>
          </a:blip>
          <a:srcRect l="1" r="27154"/>
          <a:stretch/>
        </p:blipFill>
        <p:spPr>
          <a:xfrm>
            <a:off x="494852" y="4009897"/>
            <a:ext cx="3579779" cy="1946390"/>
          </a:xfrm>
          <a:prstGeom prst="rect">
            <a:avLst/>
          </a:prstGeom>
          <a:ln>
            <a:solidFill>
              <a:schemeClr val="accent1"/>
            </a:solidFill>
          </a:ln>
        </p:spPr>
      </p:pic>
      <p:pic>
        <p:nvPicPr>
          <p:cNvPr id="8" name="Immagine 7" descr="Immagine che contiene testo, schermata, Carattere, numero&#10;&#10;Descrizione generata automaticamente">
            <a:extLst>
              <a:ext uri="{FF2B5EF4-FFF2-40B4-BE49-F238E27FC236}">
                <a16:creationId xmlns:a16="http://schemas.microsoft.com/office/drawing/2014/main" id="{6B78D67A-8E44-58F7-8032-648D12C31637}"/>
              </a:ext>
            </a:extLst>
          </p:cNvPr>
          <p:cNvPicPr>
            <a:picLocks noChangeAspect="1"/>
          </p:cNvPicPr>
          <p:nvPr/>
        </p:nvPicPr>
        <p:blipFill rotWithShape="1">
          <a:blip r:embed="rId4">
            <a:extLst>
              <a:ext uri="{28A0092B-C50C-407E-A947-70E740481C1C}">
                <a14:useLocalDpi xmlns:a14="http://schemas.microsoft.com/office/drawing/2010/main" val="0"/>
              </a:ext>
            </a:extLst>
          </a:blip>
          <a:srcRect r="1509"/>
          <a:stretch/>
        </p:blipFill>
        <p:spPr>
          <a:xfrm>
            <a:off x="4218162" y="3137039"/>
            <a:ext cx="4456858" cy="1885474"/>
          </a:xfrm>
          <a:prstGeom prst="rect">
            <a:avLst/>
          </a:prstGeom>
          <a:ln>
            <a:solidFill>
              <a:schemeClr val="accent1"/>
            </a:solidFill>
          </a:ln>
        </p:spPr>
      </p:pic>
      <p:sp>
        <p:nvSpPr>
          <p:cNvPr id="9" name="CasellaDiTesto 8">
            <a:extLst>
              <a:ext uri="{FF2B5EF4-FFF2-40B4-BE49-F238E27FC236}">
                <a16:creationId xmlns:a16="http://schemas.microsoft.com/office/drawing/2014/main" id="{B01ECC41-975B-DC85-619F-0BF3FB25D92F}"/>
              </a:ext>
            </a:extLst>
          </p:cNvPr>
          <p:cNvSpPr txBox="1"/>
          <p:nvPr/>
        </p:nvSpPr>
        <p:spPr>
          <a:xfrm>
            <a:off x="1240607" y="6028475"/>
            <a:ext cx="2088270" cy="584775"/>
          </a:xfrm>
          <a:prstGeom prst="rect">
            <a:avLst/>
          </a:prstGeom>
          <a:noFill/>
        </p:spPr>
        <p:txBody>
          <a:bodyPr wrap="square" rtlCol="0">
            <a:spAutoFit/>
          </a:bodyPr>
          <a:lstStyle/>
          <a:p>
            <a:pPr algn="ctr"/>
            <a:r>
              <a:rPr lang="it-IT" sz="1600" i="1" dirty="0"/>
              <a:t>1988: </a:t>
            </a:r>
            <a:r>
              <a:rPr lang="it-IT" sz="1600" i="1" dirty="0" err="1"/>
              <a:t>theoretical</a:t>
            </a:r>
            <a:r>
              <a:rPr lang="it-IT" sz="1600" i="1" dirty="0"/>
              <a:t> </a:t>
            </a:r>
            <a:r>
              <a:rPr lang="it-IT" sz="1600" i="1" dirty="0" err="1"/>
              <a:t>description</a:t>
            </a:r>
            <a:endParaRPr lang="en-GB" sz="1600" i="1" dirty="0"/>
          </a:p>
        </p:txBody>
      </p:sp>
      <p:sp>
        <p:nvSpPr>
          <p:cNvPr id="12" name="CasellaDiTesto 11">
            <a:extLst>
              <a:ext uri="{FF2B5EF4-FFF2-40B4-BE49-F238E27FC236}">
                <a16:creationId xmlns:a16="http://schemas.microsoft.com/office/drawing/2014/main" id="{D8B1D159-AC76-E337-4670-D612973D42F3}"/>
              </a:ext>
            </a:extLst>
          </p:cNvPr>
          <p:cNvSpPr txBox="1"/>
          <p:nvPr/>
        </p:nvSpPr>
        <p:spPr>
          <a:xfrm>
            <a:off x="9306588" y="6045242"/>
            <a:ext cx="1866058" cy="584775"/>
          </a:xfrm>
          <a:prstGeom prst="rect">
            <a:avLst/>
          </a:prstGeom>
          <a:noFill/>
        </p:spPr>
        <p:txBody>
          <a:bodyPr wrap="square" rtlCol="0">
            <a:spAutoFit/>
          </a:bodyPr>
          <a:lstStyle/>
          <a:p>
            <a:pPr algn="ctr"/>
            <a:r>
              <a:rPr lang="it-IT" sz="1600" i="1" dirty="0" err="1"/>
              <a:t>Februrary</a:t>
            </a:r>
            <a:r>
              <a:rPr lang="it-IT" sz="1600" i="1" dirty="0"/>
              <a:t> 2023: first commercial release</a:t>
            </a:r>
            <a:endParaRPr lang="en-GB" sz="1600" i="1" dirty="0"/>
          </a:p>
        </p:txBody>
      </p:sp>
      <p:sp>
        <p:nvSpPr>
          <p:cNvPr id="13" name="CasellaDiTesto 12">
            <a:extLst>
              <a:ext uri="{FF2B5EF4-FFF2-40B4-BE49-F238E27FC236}">
                <a16:creationId xmlns:a16="http://schemas.microsoft.com/office/drawing/2014/main" id="{0FE50C16-5CCB-7057-076F-291010ABCAE4}"/>
              </a:ext>
            </a:extLst>
          </p:cNvPr>
          <p:cNvSpPr txBox="1"/>
          <p:nvPr/>
        </p:nvSpPr>
        <p:spPr>
          <a:xfrm>
            <a:off x="4428077" y="5965934"/>
            <a:ext cx="3814906" cy="584775"/>
          </a:xfrm>
          <a:prstGeom prst="rect">
            <a:avLst/>
          </a:prstGeom>
          <a:noFill/>
        </p:spPr>
        <p:txBody>
          <a:bodyPr wrap="square" rtlCol="0">
            <a:spAutoFit/>
          </a:bodyPr>
          <a:lstStyle/>
          <a:p>
            <a:pPr algn="ctr"/>
            <a:r>
              <a:rPr lang="it-IT" sz="1600" i="1" dirty="0"/>
              <a:t>2010: </a:t>
            </a:r>
            <a:r>
              <a:rPr lang="it-IT" sz="1600" i="1" dirty="0" err="1"/>
              <a:t>realization</a:t>
            </a:r>
            <a:r>
              <a:rPr lang="it-IT" sz="1600" i="1" dirty="0"/>
              <a:t> with a CCD</a:t>
            </a:r>
          </a:p>
          <a:p>
            <a:pPr algn="ctr"/>
            <a:r>
              <a:rPr lang="it-IT" sz="1600" i="1" dirty="0"/>
              <a:t>2019: </a:t>
            </a:r>
            <a:r>
              <a:rPr lang="it-IT" sz="1600" i="1" dirty="0" err="1"/>
              <a:t>realization</a:t>
            </a:r>
            <a:r>
              <a:rPr lang="it-IT" sz="1600" i="1" dirty="0"/>
              <a:t> with a SPAD array</a:t>
            </a:r>
            <a:endParaRPr lang="en-GB" sz="1600" i="1" dirty="0"/>
          </a:p>
        </p:txBody>
      </p:sp>
      <p:pic>
        <p:nvPicPr>
          <p:cNvPr id="7" name="Immagine 6" descr="Immagine che contiene testo, schermata, Carattere&#10;&#10;Descrizione generata automaticamente">
            <a:extLst>
              <a:ext uri="{FF2B5EF4-FFF2-40B4-BE49-F238E27FC236}">
                <a16:creationId xmlns:a16="http://schemas.microsoft.com/office/drawing/2014/main" id="{A5AB0A44-A734-33A1-5017-55B02410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782" y="4184398"/>
            <a:ext cx="4197618" cy="1676230"/>
          </a:xfrm>
          <a:prstGeom prst="rect">
            <a:avLst/>
          </a:prstGeom>
          <a:ln>
            <a:solidFill>
              <a:schemeClr val="accent1"/>
            </a:solidFill>
          </a:ln>
        </p:spPr>
      </p:pic>
      <p:sp>
        <p:nvSpPr>
          <p:cNvPr id="11" name="Segnaposto numero diapositiva 10">
            <a:extLst>
              <a:ext uri="{FF2B5EF4-FFF2-40B4-BE49-F238E27FC236}">
                <a16:creationId xmlns:a16="http://schemas.microsoft.com/office/drawing/2014/main" id="{6288506C-E39C-4D4F-5FEE-9C51C3298318}"/>
              </a:ext>
            </a:extLst>
          </p:cNvPr>
          <p:cNvSpPr>
            <a:spLocks noGrp="1"/>
          </p:cNvSpPr>
          <p:nvPr>
            <p:ph type="sldNum" sz="quarter" idx="12"/>
          </p:nvPr>
        </p:nvSpPr>
        <p:spPr>
          <a:xfrm>
            <a:off x="10558300" y="6477875"/>
            <a:ext cx="1052508" cy="365125"/>
          </a:xfrm>
        </p:spPr>
        <p:txBody>
          <a:bodyPr/>
          <a:lstStyle/>
          <a:p>
            <a:fld id="{6233EFF0-40C5-4C15-BE10-FD850E601B9D}" type="slidenum">
              <a:rPr lang="en-GB" smtClean="0"/>
              <a:t>3</a:t>
            </a:fld>
            <a:endParaRPr lang="en-GB"/>
          </a:p>
        </p:txBody>
      </p:sp>
    </p:spTree>
    <p:extLst>
      <p:ext uri="{BB962C8B-B14F-4D97-AF65-F5344CB8AC3E}">
        <p14:creationId xmlns:p14="http://schemas.microsoft.com/office/powerpoint/2010/main" val="3096003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C603D-09E5-E5E9-704A-D185B92FB79F}"/>
              </a:ext>
            </a:extLst>
          </p:cNvPr>
          <p:cNvSpPr>
            <a:spLocks noGrp="1"/>
          </p:cNvSpPr>
          <p:nvPr>
            <p:ph type="title"/>
          </p:nvPr>
        </p:nvSpPr>
        <p:spPr/>
        <p:txBody>
          <a:bodyPr/>
          <a:lstStyle/>
          <a:p>
            <a:r>
              <a:rPr lang="it-IT" dirty="0" err="1"/>
              <a:t>Fluorescence</a:t>
            </a:r>
            <a:r>
              <a:rPr lang="it-IT" dirty="0"/>
              <a:t> </a:t>
            </a:r>
            <a:r>
              <a:rPr lang="it-IT" dirty="0" err="1"/>
              <a:t>Lifetime</a:t>
            </a:r>
            <a:r>
              <a:rPr lang="it-IT" dirty="0"/>
              <a:t> ISM (</a:t>
            </a:r>
            <a:r>
              <a:rPr lang="it-IT" dirty="0" err="1"/>
              <a:t>FLIsM</a:t>
            </a:r>
            <a:r>
              <a:rPr lang="it-IT" dirty="0"/>
              <a:t>)</a:t>
            </a:r>
            <a:endParaRPr lang="en-GB" dirty="0"/>
          </a:p>
        </p:txBody>
      </p:sp>
      <p:pic>
        <p:nvPicPr>
          <p:cNvPr id="5" name="Segnaposto contenuto 4" descr="Immagine che contiene schermata, testo, Policromia&#10;&#10;Descrizione generata automaticamente">
            <a:extLst>
              <a:ext uri="{FF2B5EF4-FFF2-40B4-BE49-F238E27FC236}">
                <a16:creationId xmlns:a16="http://schemas.microsoft.com/office/drawing/2014/main" id="{EB881876-7E43-5D79-D5BD-9FC8ACF32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402" y="1856537"/>
            <a:ext cx="6846312" cy="3285508"/>
          </a:xfrm>
        </p:spPr>
      </p:pic>
      <p:pic>
        <p:nvPicPr>
          <p:cNvPr id="7" name="Immagine 6" descr="Immagine che contiene schermata, Policromia, giallo, arte&#10;&#10;Descrizione generata automaticamente">
            <a:extLst>
              <a:ext uri="{FF2B5EF4-FFF2-40B4-BE49-F238E27FC236}">
                <a16:creationId xmlns:a16="http://schemas.microsoft.com/office/drawing/2014/main" id="{519A50DF-C1C8-D9E5-93A8-5C4DF785F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8" y="5282626"/>
            <a:ext cx="7225622" cy="1226454"/>
          </a:xfrm>
          <a:prstGeom prst="rect">
            <a:avLst/>
          </a:prstGeom>
        </p:spPr>
      </p:pic>
      <p:pic>
        <p:nvPicPr>
          <p:cNvPr id="21" name="Immagine 20" descr="Immagine che contiene schermata, Diagramma, design&#10;&#10;Descrizione generata automaticamente">
            <a:extLst>
              <a:ext uri="{FF2B5EF4-FFF2-40B4-BE49-F238E27FC236}">
                <a16:creationId xmlns:a16="http://schemas.microsoft.com/office/drawing/2014/main" id="{82BECF1B-BC9C-309E-1281-9C9F607FF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365" y="2366386"/>
            <a:ext cx="3158098" cy="1410367"/>
          </a:xfrm>
          <a:prstGeom prst="rect">
            <a:avLst/>
          </a:prstGeom>
        </p:spPr>
      </p:pic>
      <p:pic>
        <p:nvPicPr>
          <p:cNvPr id="23" name="Immagine 22" descr="Immagine che contiene schermata&#10;&#10;Descrizione generata automaticamente">
            <a:extLst>
              <a:ext uri="{FF2B5EF4-FFF2-40B4-BE49-F238E27FC236}">
                <a16:creationId xmlns:a16="http://schemas.microsoft.com/office/drawing/2014/main" id="{49D884A8-B157-5E06-C97E-7796481B6F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366" y="3784881"/>
            <a:ext cx="3158098" cy="1348084"/>
          </a:xfrm>
          <a:prstGeom prst="rect">
            <a:avLst/>
          </a:prstGeom>
        </p:spPr>
      </p:pic>
      <p:pic>
        <p:nvPicPr>
          <p:cNvPr id="25" name="Immagine 24" descr="Immagine che contiene silhouette&#10;&#10;Descrizione generata automaticamente">
            <a:extLst>
              <a:ext uri="{FF2B5EF4-FFF2-40B4-BE49-F238E27FC236}">
                <a16:creationId xmlns:a16="http://schemas.microsoft.com/office/drawing/2014/main" id="{D6A6D090-082D-92D3-3DC1-455441137D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366" y="5203818"/>
            <a:ext cx="3212442" cy="1425640"/>
          </a:xfrm>
          <a:prstGeom prst="rect">
            <a:avLst/>
          </a:prstGeom>
        </p:spPr>
      </p:pic>
      <p:sp>
        <p:nvSpPr>
          <p:cNvPr id="26" name="CasellaDiTesto 25">
            <a:extLst>
              <a:ext uri="{FF2B5EF4-FFF2-40B4-BE49-F238E27FC236}">
                <a16:creationId xmlns:a16="http://schemas.microsoft.com/office/drawing/2014/main" id="{FF5F5840-DBF0-88CB-F868-2BF04DBB62EE}"/>
              </a:ext>
            </a:extLst>
          </p:cNvPr>
          <p:cNvSpPr txBox="1"/>
          <p:nvPr/>
        </p:nvSpPr>
        <p:spPr>
          <a:xfrm>
            <a:off x="2682363" y="4237283"/>
            <a:ext cx="508473" cy="276999"/>
          </a:xfrm>
          <a:prstGeom prst="rect">
            <a:avLst/>
          </a:prstGeom>
          <a:noFill/>
        </p:spPr>
        <p:txBody>
          <a:bodyPr wrap="none" rtlCol="0">
            <a:spAutoFit/>
          </a:bodyPr>
          <a:lstStyle/>
          <a:p>
            <a:r>
              <a:rPr lang="it-IT" sz="1200" dirty="0">
                <a:solidFill>
                  <a:schemeClr val="bg1"/>
                </a:solidFill>
              </a:rPr>
              <a:t>2 µm</a:t>
            </a:r>
            <a:endParaRPr lang="en-GB" sz="1200" dirty="0">
              <a:solidFill>
                <a:schemeClr val="bg1"/>
              </a:solidFill>
            </a:endParaRPr>
          </a:p>
        </p:txBody>
      </p:sp>
      <p:sp>
        <p:nvSpPr>
          <p:cNvPr id="27" name="CasellaDiTesto 26">
            <a:extLst>
              <a:ext uri="{FF2B5EF4-FFF2-40B4-BE49-F238E27FC236}">
                <a16:creationId xmlns:a16="http://schemas.microsoft.com/office/drawing/2014/main" id="{75EDA4D7-85C8-58E1-5E1B-D1F920A0B899}"/>
              </a:ext>
            </a:extLst>
          </p:cNvPr>
          <p:cNvSpPr txBox="1"/>
          <p:nvPr/>
        </p:nvSpPr>
        <p:spPr>
          <a:xfrm>
            <a:off x="2564253" y="6111803"/>
            <a:ext cx="508473" cy="276999"/>
          </a:xfrm>
          <a:prstGeom prst="rect">
            <a:avLst/>
          </a:prstGeom>
          <a:noFill/>
        </p:spPr>
        <p:txBody>
          <a:bodyPr wrap="none" rtlCol="0">
            <a:spAutoFit/>
          </a:bodyPr>
          <a:lstStyle/>
          <a:p>
            <a:r>
              <a:rPr lang="it-IT" sz="1200" dirty="0">
                <a:solidFill>
                  <a:schemeClr val="bg1"/>
                </a:solidFill>
              </a:rPr>
              <a:t>2 µm</a:t>
            </a:r>
            <a:endParaRPr lang="en-GB" sz="1200" dirty="0">
              <a:solidFill>
                <a:schemeClr val="bg1"/>
              </a:solidFill>
            </a:endParaRPr>
          </a:p>
        </p:txBody>
      </p:sp>
      <p:sp>
        <p:nvSpPr>
          <p:cNvPr id="28" name="CasellaDiTesto 27">
            <a:extLst>
              <a:ext uri="{FF2B5EF4-FFF2-40B4-BE49-F238E27FC236}">
                <a16:creationId xmlns:a16="http://schemas.microsoft.com/office/drawing/2014/main" id="{2B80AADB-7F81-9BDA-55A4-EA91569908F0}"/>
              </a:ext>
            </a:extLst>
          </p:cNvPr>
          <p:cNvSpPr txBox="1"/>
          <p:nvPr/>
        </p:nvSpPr>
        <p:spPr>
          <a:xfrm>
            <a:off x="1425063" y="6111802"/>
            <a:ext cx="508473" cy="276999"/>
          </a:xfrm>
          <a:prstGeom prst="rect">
            <a:avLst/>
          </a:prstGeom>
          <a:noFill/>
        </p:spPr>
        <p:txBody>
          <a:bodyPr wrap="none" rtlCol="0">
            <a:spAutoFit/>
          </a:bodyPr>
          <a:lstStyle/>
          <a:p>
            <a:r>
              <a:rPr lang="it-IT" sz="1200" dirty="0">
                <a:solidFill>
                  <a:schemeClr val="bg1"/>
                </a:solidFill>
              </a:rPr>
              <a:t>2 µm</a:t>
            </a:r>
            <a:endParaRPr lang="en-GB" sz="1200" dirty="0">
              <a:solidFill>
                <a:schemeClr val="bg1"/>
              </a:solidFill>
            </a:endParaRPr>
          </a:p>
        </p:txBody>
      </p:sp>
      <p:sp>
        <p:nvSpPr>
          <p:cNvPr id="3" name="CasellaDiTesto 2">
            <a:extLst>
              <a:ext uri="{FF2B5EF4-FFF2-40B4-BE49-F238E27FC236}">
                <a16:creationId xmlns:a16="http://schemas.microsoft.com/office/drawing/2014/main" id="{6BE77B28-0366-82D5-4D43-A9C9F28BA1AB}"/>
              </a:ext>
            </a:extLst>
          </p:cNvPr>
          <p:cNvSpPr txBox="1"/>
          <p:nvPr/>
        </p:nvSpPr>
        <p:spPr>
          <a:xfrm>
            <a:off x="8398365" y="2403460"/>
            <a:ext cx="1280655" cy="338554"/>
          </a:xfrm>
          <a:prstGeom prst="rect">
            <a:avLst/>
          </a:prstGeom>
          <a:noFill/>
        </p:spPr>
        <p:txBody>
          <a:bodyPr wrap="square" rtlCol="0">
            <a:spAutoFit/>
          </a:bodyPr>
          <a:lstStyle/>
          <a:p>
            <a:r>
              <a:rPr lang="it-IT" sz="1600" dirty="0"/>
              <a:t>0.2 AU</a:t>
            </a:r>
            <a:endParaRPr lang="en-GB" sz="1600" dirty="0"/>
          </a:p>
        </p:txBody>
      </p:sp>
      <p:sp>
        <p:nvSpPr>
          <p:cNvPr id="4" name="CasellaDiTesto 3">
            <a:extLst>
              <a:ext uri="{FF2B5EF4-FFF2-40B4-BE49-F238E27FC236}">
                <a16:creationId xmlns:a16="http://schemas.microsoft.com/office/drawing/2014/main" id="{97978B72-1FDF-93D7-562C-8CAAED00447E}"/>
              </a:ext>
            </a:extLst>
          </p:cNvPr>
          <p:cNvSpPr txBox="1"/>
          <p:nvPr/>
        </p:nvSpPr>
        <p:spPr>
          <a:xfrm>
            <a:off x="8398365" y="3856986"/>
            <a:ext cx="1280655" cy="338554"/>
          </a:xfrm>
          <a:prstGeom prst="rect">
            <a:avLst/>
          </a:prstGeom>
          <a:noFill/>
        </p:spPr>
        <p:txBody>
          <a:bodyPr wrap="square" rtlCol="0">
            <a:spAutoFit/>
          </a:bodyPr>
          <a:lstStyle/>
          <a:p>
            <a:r>
              <a:rPr lang="it-IT" sz="1600" dirty="0"/>
              <a:t>1.4 AU</a:t>
            </a:r>
            <a:endParaRPr lang="en-GB" sz="1600" dirty="0"/>
          </a:p>
        </p:txBody>
      </p:sp>
      <p:sp>
        <p:nvSpPr>
          <p:cNvPr id="6" name="CasellaDiTesto 5">
            <a:extLst>
              <a:ext uri="{FF2B5EF4-FFF2-40B4-BE49-F238E27FC236}">
                <a16:creationId xmlns:a16="http://schemas.microsoft.com/office/drawing/2014/main" id="{7BA56FF5-198F-D65E-6345-2379C42699C2}"/>
              </a:ext>
            </a:extLst>
          </p:cNvPr>
          <p:cNvSpPr txBox="1"/>
          <p:nvPr/>
        </p:nvSpPr>
        <p:spPr>
          <a:xfrm>
            <a:off x="8476185" y="5282626"/>
            <a:ext cx="1280655" cy="338554"/>
          </a:xfrm>
          <a:prstGeom prst="rect">
            <a:avLst/>
          </a:prstGeom>
          <a:noFill/>
        </p:spPr>
        <p:txBody>
          <a:bodyPr wrap="square" rtlCol="0">
            <a:spAutoFit/>
          </a:bodyPr>
          <a:lstStyle/>
          <a:p>
            <a:r>
              <a:rPr lang="it-IT" sz="1600" dirty="0"/>
              <a:t>ISM</a:t>
            </a:r>
            <a:endParaRPr lang="en-GB" sz="1600" dirty="0"/>
          </a:p>
        </p:txBody>
      </p:sp>
      <p:sp>
        <p:nvSpPr>
          <p:cNvPr id="8" name="CasellaDiTesto 7">
            <a:extLst>
              <a:ext uri="{FF2B5EF4-FFF2-40B4-BE49-F238E27FC236}">
                <a16:creationId xmlns:a16="http://schemas.microsoft.com/office/drawing/2014/main" id="{10D080BE-CA57-D8FE-4CE2-7A0912A41E80}"/>
              </a:ext>
            </a:extLst>
          </p:cNvPr>
          <p:cNvSpPr txBox="1"/>
          <p:nvPr/>
        </p:nvSpPr>
        <p:spPr>
          <a:xfrm>
            <a:off x="8421840" y="1992990"/>
            <a:ext cx="3134623" cy="369332"/>
          </a:xfrm>
          <a:prstGeom prst="rect">
            <a:avLst/>
          </a:prstGeom>
          <a:noFill/>
        </p:spPr>
        <p:txBody>
          <a:bodyPr wrap="square" rtlCol="0">
            <a:spAutoFit/>
          </a:bodyPr>
          <a:lstStyle/>
          <a:p>
            <a:r>
              <a:rPr lang="en-US"/>
              <a:t>Histograms of the pixel values</a:t>
            </a:r>
          </a:p>
        </p:txBody>
      </p:sp>
      <p:sp>
        <p:nvSpPr>
          <p:cNvPr id="9" name="Segnaposto numero diapositiva 8">
            <a:extLst>
              <a:ext uri="{FF2B5EF4-FFF2-40B4-BE49-F238E27FC236}">
                <a16:creationId xmlns:a16="http://schemas.microsoft.com/office/drawing/2014/main" id="{0FC1E594-3661-8706-F709-D2AC477173E9}"/>
              </a:ext>
            </a:extLst>
          </p:cNvPr>
          <p:cNvSpPr>
            <a:spLocks noGrp="1"/>
          </p:cNvSpPr>
          <p:nvPr>
            <p:ph type="sldNum" sz="quarter" idx="12"/>
          </p:nvPr>
        </p:nvSpPr>
        <p:spPr>
          <a:xfrm>
            <a:off x="10558300" y="6492875"/>
            <a:ext cx="1052508" cy="365125"/>
          </a:xfrm>
        </p:spPr>
        <p:txBody>
          <a:bodyPr/>
          <a:lstStyle/>
          <a:p>
            <a:r>
              <a:rPr lang="en-GB" dirty="0"/>
              <a:t>25</a:t>
            </a:r>
          </a:p>
        </p:txBody>
      </p:sp>
    </p:spTree>
    <p:extLst>
      <p:ext uri="{BB962C8B-B14F-4D97-AF65-F5344CB8AC3E}">
        <p14:creationId xmlns:p14="http://schemas.microsoft.com/office/powerpoint/2010/main" val="3580521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2CFCD0-9897-80AD-0A2F-9D17B3977CAF}"/>
              </a:ext>
            </a:extLst>
          </p:cNvPr>
          <p:cNvSpPr>
            <a:spLocks noGrp="1"/>
          </p:cNvSpPr>
          <p:nvPr>
            <p:ph type="title"/>
          </p:nvPr>
        </p:nvSpPr>
        <p:spPr/>
        <p:txBody>
          <a:bodyPr/>
          <a:lstStyle/>
          <a:p>
            <a:r>
              <a:rPr lang="it-IT" dirty="0"/>
              <a:t>Spot-</a:t>
            </a:r>
            <a:r>
              <a:rPr lang="it-IT" dirty="0" err="1"/>
              <a:t>variation</a:t>
            </a:r>
            <a:r>
              <a:rPr lang="it-IT" dirty="0"/>
              <a:t> FCS</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80C3820-CFB2-1604-40E6-59B80123F3D5}"/>
                  </a:ext>
                </a:extLst>
              </p:cNvPr>
              <p:cNvSpPr>
                <a:spLocks noGrp="1"/>
              </p:cNvSpPr>
              <p:nvPr>
                <p:ph idx="1"/>
              </p:nvPr>
            </p:nvSpPr>
            <p:spPr>
              <a:xfrm>
                <a:off x="6196520" y="2320590"/>
                <a:ext cx="5414288" cy="3678303"/>
              </a:xfrm>
            </p:spPr>
            <p:txBody>
              <a:bodyPr>
                <a:normAutofit lnSpcReduction="10000"/>
              </a:bodyPr>
              <a:lstStyle/>
              <a:p>
                <a:pPr marL="0" indent="0" algn="just">
                  <a:buNone/>
                </a:pPr>
                <a:r>
                  <a:rPr lang="en-US" dirty="0"/>
                  <a:t>Spot-Variation FCS is a technique to detect spatial heterogeneity in the region by measuring the particle mobility over a tunable detection volume (trapping vs free diffusion)</a:t>
                </a:r>
              </a:p>
              <a:p>
                <a:pPr marL="0" indent="0" algn="just">
                  <a:buNone/>
                </a:pPr>
                <a:endParaRPr lang="en-US" dirty="0"/>
              </a:p>
              <a:p>
                <a:pPr marL="0" indent="0" algn="just">
                  <a:buNone/>
                </a:pPr>
                <a:r>
                  <a:rPr lang="en-US" dirty="0"/>
                  <a:t>The plot of </a:t>
                </a:r>
                <a:r>
                  <a:rPr lang="el-GR" sz="1800" dirty="0">
                    <a:latin typeface="Cambria Math" panose="02040503050406030204" pitchFamily="18" charset="0"/>
                    <a:ea typeface="Cambria Math" panose="02040503050406030204" pitchFamily="18" charset="0"/>
                  </a:rPr>
                  <a:t>ω</a:t>
                </a:r>
                <a:r>
                  <a:rPr lang="it-IT" sz="1800" baseline="-25000" dirty="0">
                    <a:latin typeface="Cambria Math" panose="02040503050406030204" pitchFamily="18" charset="0"/>
                    <a:ea typeface="Cambria Math" panose="02040503050406030204" pitchFamily="18" charset="0"/>
                  </a:rPr>
                  <a:t>0</a:t>
                </a:r>
                <a:r>
                  <a:rPr lang="it-IT" sz="1800" baseline="30000" dirty="0">
                    <a:latin typeface="Cambria Math" panose="02040503050406030204" pitchFamily="18" charset="0"/>
                    <a:ea typeface="Cambria Math" panose="02040503050406030204" pitchFamily="18" charset="0"/>
                  </a:rPr>
                  <a:t>2  </a:t>
                </a:r>
                <a:r>
                  <a:rPr lang="en-US" dirty="0"/>
                  <a:t>VS </a:t>
                </a:r>
                <a:r>
                  <a:rPr lang="el-GR" dirty="0">
                    <a:latin typeface="Cambria Math" panose="02040503050406030204" pitchFamily="18" charset="0"/>
                    <a:ea typeface="Cambria Math" panose="02040503050406030204" pitchFamily="18" charset="0"/>
                  </a:rPr>
                  <a:t>τ</a:t>
                </a:r>
                <a:r>
                  <a:rPr lang="en-US" dirty="0"/>
                  <a:t> follows the function: </a:t>
                </a:r>
              </a:p>
              <a:p>
                <a:pPr algn="just"/>
                <a:endParaRPr lang="en-US" dirty="0"/>
              </a:p>
              <a:p>
                <a:pPr marL="0" indent="0" algn="just">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τ</m:t>
                      </m:r>
                      <m:r>
                        <a:rPr lang="en-US" i="1" smtClean="0">
                          <a:latin typeface="Cambria Math" panose="02040503050406030204" pitchFamily="18" charset="0"/>
                        </a:rPr>
                        <m:t>=</m:t>
                      </m:r>
                      <m:f>
                        <m:fPr>
                          <m:type m:val="skw"/>
                          <m:ctrlPr>
                            <a:rPr lang="it-IT" b="0"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r>
                            <a:rPr lang="it-IT" i="1" baseline="-25000">
                              <a:latin typeface="Cambria Math" panose="02040503050406030204" pitchFamily="18" charset="0"/>
                              <a:ea typeface="Cambria Math" panose="02040503050406030204" pitchFamily="18" charset="0"/>
                            </a:rPr>
                            <m:t>0</m:t>
                          </m:r>
                          <m:r>
                            <a:rPr lang="it-IT" i="1" baseline="30000">
                              <a:latin typeface="Cambria Math" panose="02040503050406030204" pitchFamily="18" charset="0"/>
                              <a:ea typeface="Cambria Math" panose="02040503050406030204" pitchFamily="18" charset="0"/>
                            </a:rPr>
                            <m:t>2</m:t>
                          </m:r>
                        </m:num>
                        <m:den>
                          <m:r>
                            <a:rPr lang="it-IT" b="0" i="1" smtClean="0">
                              <a:latin typeface="Cambria Math" panose="02040503050406030204" pitchFamily="18" charset="0"/>
                              <a:ea typeface="Cambria Math" panose="02040503050406030204" pitchFamily="18" charset="0"/>
                            </a:rPr>
                            <m:t>4</m:t>
                          </m:r>
                          <m:r>
                            <a:rPr lang="it-IT" b="0" i="1" smtClean="0">
                              <a:latin typeface="Cambria Math" panose="02040503050406030204" pitchFamily="18" charset="0"/>
                              <a:ea typeface="Cambria Math" panose="02040503050406030204" pitchFamily="18" charset="0"/>
                            </a:rPr>
                            <m:t>𝐷</m:t>
                          </m:r>
                        </m:den>
                      </m:f>
                    </m:oMath>
                  </m:oMathPara>
                </a14:m>
                <a:endParaRPr lang="en-US" dirty="0"/>
              </a:p>
              <a:p>
                <a:pPr marL="0" indent="0" algn="just">
                  <a:buNone/>
                </a:pPr>
                <a:r>
                  <a:rPr lang="en-US" dirty="0"/>
                  <a:t>from which I can understand </a:t>
                </a:r>
                <a:r>
                  <a:rPr lang="en-US" dirty="0" err="1"/>
                  <a:t>wether</a:t>
                </a:r>
                <a:r>
                  <a:rPr lang="en-US" dirty="0"/>
                  <a:t> the particle diffuses freely, is bound in microdomains or has other types of movement</a:t>
                </a:r>
              </a:p>
              <a:p>
                <a:pPr algn="just"/>
                <a:endParaRPr lang="en-GB" dirty="0"/>
              </a:p>
            </p:txBody>
          </p:sp>
        </mc:Choice>
        <mc:Fallback xmlns="">
          <p:sp>
            <p:nvSpPr>
              <p:cNvPr id="3" name="Segnaposto contenuto 2">
                <a:extLst>
                  <a:ext uri="{FF2B5EF4-FFF2-40B4-BE49-F238E27FC236}">
                    <a16:creationId xmlns:a16="http://schemas.microsoft.com/office/drawing/2014/main" id="{D80C3820-CFB2-1604-40E6-59B80123F3D5}"/>
                  </a:ext>
                </a:extLst>
              </p:cNvPr>
              <p:cNvSpPr>
                <a:spLocks noGrp="1" noRot="1" noChangeAspect="1" noMove="1" noResize="1" noEditPoints="1" noAdjustHandles="1" noChangeArrowheads="1" noChangeShapeType="1" noTextEdit="1"/>
              </p:cNvSpPr>
              <p:nvPr>
                <p:ph idx="1"/>
              </p:nvPr>
            </p:nvSpPr>
            <p:spPr>
              <a:xfrm>
                <a:off x="6196520" y="2320590"/>
                <a:ext cx="5414288" cy="3678303"/>
              </a:xfrm>
              <a:blipFill>
                <a:blip r:embed="rId2"/>
                <a:stretch>
                  <a:fillRect l="-900" t="-3980" r="-900"/>
                </a:stretch>
              </a:blipFill>
            </p:spPr>
            <p:txBody>
              <a:bodyPr/>
              <a:lstStyle/>
              <a:p>
                <a:r>
                  <a:rPr lang="en-GB">
                    <a:noFill/>
                  </a:rPr>
                  <a:t> </a:t>
                </a:r>
              </a:p>
            </p:txBody>
          </p:sp>
        </mc:Fallback>
      </mc:AlternateContent>
      <p:pic>
        <p:nvPicPr>
          <p:cNvPr id="5" name="Immagine 4" descr="Immagine che contiene testo, linea, diagramma, schermata&#10;&#10;Descrizione generata automaticamente">
            <a:extLst>
              <a:ext uri="{FF2B5EF4-FFF2-40B4-BE49-F238E27FC236}">
                <a16:creationId xmlns:a16="http://schemas.microsoft.com/office/drawing/2014/main" id="{E4DB1B7E-835B-B500-6F31-B776A5CD9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7183" y="1883323"/>
            <a:ext cx="4694204" cy="4788088"/>
          </a:xfrm>
          <a:prstGeom prst="rect">
            <a:avLst/>
          </a:prstGeom>
        </p:spPr>
      </p:pic>
      <p:sp>
        <p:nvSpPr>
          <p:cNvPr id="6" name="CasellaDiTesto 5">
            <a:extLst>
              <a:ext uri="{FF2B5EF4-FFF2-40B4-BE49-F238E27FC236}">
                <a16:creationId xmlns:a16="http://schemas.microsoft.com/office/drawing/2014/main" id="{D78F23CD-74AC-EA15-FD91-B37421A094F8}"/>
              </a:ext>
            </a:extLst>
          </p:cNvPr>
          <p:cNvSpPr txBox="1"/>
          <p:nvPr/>
        </p:nvSpPr>
        <p:spPr>
          <a:xfrm>
            <a:off x="2041962" y="5691116"/>
            <a:ext cx="2296574" cy="307777"/>
          </a:xfrm>
          <a:prstGeom prst="rect">
            <a:avLst/>
          </a:prstGeom>
          <a:solidFill>
            <a:schemeClr val="bg1"/>
          </a:solidFill>
        </p:spPr>
        <p:txBody>
          <a:bodyPr wrap="square" rtlCol="0">
            <a:spAutoFit/>
          </a:bodyPr>
          <a:lstStyle/>
          <a:p>
            <a:pPr algn="ctr"/>
            <a:r>
              <a:rPr lang="it-IT" sz="1400" dirty="0" err="1"/>
              <a:t>Observation</a:t>
            </a:r>
            <a:r>
              <a:rPr lang="it-IT" sz="1400" dirty="0"/>
              <a:t> Spot Area </a:t>
            </a:r>
            <a:r>
              <a:rPr lang="el-GR" sz="1400" dirty="0">
                <a:latin typeface="Cambria Math" panose="02040503050406030204" pitchFamily="18" charset="0"/>
                <a:ea typeface="Cambria Math" panose="02040503050406030204" pitchFamily="18" charset="0"/>
              </a:rPr>
              <a:t>ω</a:t>
            </a:r>
            <a:r>
              <a:rPr lang="it-IT" sz="1400" baseline="-25000" dirty="0">
                <a:latin typeface="Cambria Math" panose="02040503050406030204" pitchFamily="18" charset="0"/>
                <a:ea typeface="Cambria Math" panose="02040503050406030204" pitchFamily="18" charset="0"/>
              </a:rPr>
              <a:t>0</a:t>
            </a:r>
            <a:r>
              <a:rPr lang="it-IT" sz="1400" baseline="30000" dirty="0">
                <a:latin typeface="Cambria Math" panose="02040503050406030204" pitchFamily="18" charset="0"/>
                <a:ea typeface="Cambria Math" panose="02040503050406030204" pitchFamily="18" charset="0"/>
              </a:rPr>
              <a:t>2</a:t>
            </a:r>
            <a:endParaRPr lang="en-GB" sz="1400" baseline="30000" dirty="0"/>
          </a:p>
        </p:txBody>
      </p:sp>
      <p:sp>
        <p:nvSpPr>
          <p:cNvPr id="7" name="CasellaDiTesto 6">
            <a:extLst>
              <a:ext uri="{FF2B5EF4-FFF2-40B4-BE49-F238E27FC236}">
                <a16:creationId xmlns:a16="http://schemas.microsoft.com/office/drawing/2014/main" id="{5F7B1E6C-BED4-F478-6FD9-7F847C231E06}"/>
              </a:ext>
            </a:extLst>
          </p:cNvPr>
          <p:cNvSpPr txBox="1"/>
          <p:nvPr/>
        </p:nvSpPr>
        <p:spPr>
          <a:xfrm rot="16200000">
            <a:off x="-165372" y="4123478"/>
            <a:ext cx="1478604" cy="307777"/>
          </a:xfrm>
          <a:prstGeom prst="rect">
            <a:avLst/>
          </a:prstGeom>
          <a:solidFill>
            <a:schemeClr val="bg1"/>
          </a:solidFill>
        </p:spPr>
        <p:txBody>
          <a:bodyPr wrap="square" rtlCol="0">
            <a:spAutoFit/>
          </a:bodyPr>
          <a:lstStyle/>
          <a:p>
            <a:pPr algn="ctr"/>
            <a:r>
              <a:rPr lang="it-IT" sz="1400" dirty="0" err="1"/>
              <a:t>Diffusion</a:t>
            </a:r>
            <a:r>
              <a:rPr lang="it-IT" sz="1400" dirty="0"/>
              <a:t> Time </a:t>
            </a:r>
            <a:r>
              <a:rPr lang="el-GR" sz="1400" dirty="0">
                <a:latin typeface="Cambria Math" panose="02040503050406030204" pitchFamily="18" charset="0"/>
                <a:ea typeface="Cambria Math" panose="02040503050406030204" pitchFamily="18" charset="0"/>
              </a:rPr>
              <a:t>τ</a:t>
            </a:r>
            <a:endParaRPr lang="en-GB" sz="1400" dirty="0"/>
          </a:p>
        </p:txBody>
      </p:sp>
      <p:sp>
        <p:nvSpPr>
          <p:cNvPr id="8" name="Rettangolo 7">
            <a:extLst>
              <a:ext uri="{FF2B5EF4-FFF2-40B4-BE49-F238E27FC236}">
                <a16:creationId xmlns:a16="http://schemas.microsoft.com/office/drawing/2014/main" id="{B512E6C1-CCF1-2CB9-33A6-A8E21C755981}"/>
              </a:ext>
            </a:extLst>
          </p:cNvPr>
          <p:cNvSpPr/>
          <p:nvPr/>
        </p:nvSpPr>
        <p:spPr>
          <a:xfrm>
            <a:off x="924126" y="2151313"/>
            <a:ext cx="1001949" cy="387606"/>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err="1">
                <a:solidFill>
                  <a:sysClr val="windowText" lastClr="000000"/>
                </a:solidFill>
              </a:rPr>
              <a:t>Diffraction</a:t>
            </a:r>
            <a:r>
              <a:rPr lang="it-IT" sz="1400" dirty="0">
                <a:solidFill>
                  <a:sysClr val="windowText" lastClr="000000"/>
                </a:solidFill>
              </a:rPr>
              <a:t> </a:t>
            </a:r>
            <a:r>
              <a:rPr lang="it-IT" sz="1400" dirty="0" err="1">
                <a:solidFill>
                  <a:sysClr val="windowText" lastClr="000000"/>
                </a:solidFill>
              </a:rPr>
              <a:t>limit</a:t>
            </a:r>
            <a:endParaRPr lang="en-GB" sz="1400" dirty="0">
              <a:solidFill>
                <a:sysClr val="windowText" lastClr="000000"/>
              </a:solidFill>
            </a:endParaRPr>
          </a:p>
        </p:txBody>
      </p:sp>
      <p:sp>
        <p:nvSpPr>
          <p:cNvPr id="9" name="Rettangolo 8">
            <a:extLst>
              <a:ext uri="{FF2B5EF4-FFF2-40B4-BE49-F238E27FC236}">
                <a16:creationId xmlns:a16="http://schemas.microsoft.com/office/drawing/2014/main" id="{1D2B63D3-8AD4-DE57-94C2-D17488D41974}"/>
              </a:ext>
            </a:extLst>
          </p:cNvPr>
          <p:cNvSpPr/>
          <p:nvPr/>
        </p:nvSpPr>
        <p:spPr>
          <a:xfrm>
            <a:off x="2694561" y="2151313"/>
            <a:ext cx="1254868"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a:extLst>
              <a:ext uri="{FF2B5EF4-FFF2-40B4-BE49-F238E27FC236}">
                <a16:creationId xmlns:a16="http://schemas.microsoft.com/office/drawing/2014/main" id="{9ED97916-5C04-907C-04F3-04139196BC8C}"/>
              </a:ext>
            </a:extLst>
          </p:cNvPr>
          <p:cNvSpPr txBox="1"/>
          <p:nvPr/>
        </p:nvSpPr>
        <p:spPr>
          <a:xfrm>
            <a:off x="4456126" y="4708892"/>
            <a:ext cx="1316238" cy="307777"/>
          </a:xfrm>
          <a:prstGeom prst="rect">
            <a:avLst/>
          </a:prstGeom>
          <a:solidFill>
            <a:schemeClr val="bg1"/>
          </a:solidFill>
        </p:spPr>
        <p:txBody>
          <a:bodyPr wrap="square" rtlCol="0">
            <a:spAutoFit/>
          </a:bodyPr>
          <a:lstStyle/>
          <a:p>
            <a:r>
              <a:rPr lang="it-IT" sz="1400" dirty="0">
                <a:solidFill>
                  <a:schemeClr val="accent3">
                    <a:lumMod val="75000"/>
                  </a:schemeClr>
                </a:solidFill>
              </a:rPr>
              <a:t>Free </a:t>
            </a:r>
            <a:r>
              <a:rPr lang="it-IT" sz="1400" dirty="0" err="1">
                <a:solidFill>
                  <a:schemeClr val="accent3">
                    <a:lumMod val="75000"/>
                  </a:schemeClr>
                </a:solidFill>
              </a:rPr>
              <a:t>diffusion</a:t>
            </a:r>
            <a:endParaRPr lang="en-GB" sz="1400" dirty="0">
              <a:solidFill>
                <a:schemeClr val="accent3">
                  <a:lumMod val="75000"/>
                </a:schemeClr>
              </a:solidFill>
            </a:endParaRPr>
          </a:p>
        </p:txBody>
      </p:sp>
      <p:sp>
        <p:nvSpPr>
          <p:cNvPr id="11" name="CasellaDiTesto 10">
            <a:extLst>
              <a:ext uri="{FF2B5EF4-FFF2-40B4-BE49-F238E27FC236}">
                <a16:creationId xmlns:a16="http://schemas.microsoft.com/office/drawing/2014/main" id="{D66C5552-AE69-3F97-3B7D-9BBCA23F8022}"/>
              </a:ext>
            </a:extLst>
          </p:cNvPr>
          <p:cNvSpPr txBox="1"/>
          <p:nvPr/>
        </p:nvSpPr>
        <p:spPr>
          <a:xfrm>
            <a:off x="4456126" y="5030147"/>
            <a:ext cx="1316238" cy="307777"/>
          </a:xfrm>
          <a:prstGeom prst="rect">
            <a:avLst/>
          </a:prstGeom>
          <a:solidFill>
            <a:schemeClr val="bg1"/>
          </a:solidFill>
        </p:spPr>
        <p:txBody>
          <a:bodyPr wrap="square" rtlCol="0">
            <a:spAutoFit/>
          </a:bodyPr>
          <a:lstStyle/>
          <a:p>
            <a:r>
              <a:rPr lang="it-IT" sz="1400" dirty="0">
                <a:solidFill>
                  <a:srgbClr val="C00000"/>
                </a:solidFill>
              </a:rPr>
              <a:t>Free </a:t>
            </a:r>
            <a:r>
              <a:rPr lang="it-IT" sz="1400" dirty="0" err="1">
                <a:solidFill>
                  <a:srgbClr val="C00000"/>
                </a:solidFill>
              </a:rPr>
              <a:t>diffusion</a:t>
            </a:r>
            <a:endParaRPr lang="en-GB" sz="1400" dirty="0">
              <a:solidFill>
                <a:srgbClr val="C00000"/>
              </a:solidFill>
            </a:endParaRPr>
          </a:p>
        </p:txBody>
      </p:sp>
      <p:sp>
        <p:nvSpPr>
          <p:cNvPr id="12" name="CasellaDiTesto 11">
            <a:extLst>
              <a:ext uri="{FF2B5EF4-FFF2-40B4-BE49-F238E27FC236}">
                <a16:creationId xmlns:a16="http://schemas.microsoft.com/office/drawing/2014/main" id="{B344A83E-472B-7A63-8719-2BF27E8F55C3}"/>
              </a:ext>
            </a:extLst>
          </p:cNvPr>
          <p:cNvSpPr txBox="1"/>
          <p:nvPr/>
        </p:nvSpPr>
        <p:spPr>
          <a:xfrm>
            <a:off x="4456126" y="2788277"/>
            <a:ext cx="1156734" cy="338554"/>
          </a:xfrm>
          <a:prstGeom prst="rect">
            <a:avLst/>
          </a:prstGeom>
          <a:solidFill>
            <a:schemeClr val="bg1"/>
          </a:solidFill>
        </p:spPr>
        <p:txBody>
          <a:bodyPr wrap="square" rtlCol="0">
            <a:spAutoFit/>
          </a:bodyPr>
          <a:lstStyle/>
          <a:p>
            <a:r>
              <a:rPr lang="it-IT" sz="1600" dirty="0" err="1">
                <a:solidFill>
                  <a:schemeClr val="accent6">
                    <a:lumMod val="75000"/>
                  </a:schemeClr>
                </a:solidFill>
              </a:rPr>
              <a:t>Meshwork</a:t>
            </a:r>
            <a:endParaRPr lang="en-GB" sz="1600" dirty="0">
              <a:solidFill>
                <a:schemeClr val="accent6">
                  <a:lumMod val="75000"/>
                </a:schemeClr>
              </a:solidFill>
            </a:endParaRPr>
          </a:p>
        </p:txBody>
      </p:sp>
      <p:sp>
        <p:nvSpPr>
          <p:cNvPr id="13" name="CasellaDiTesto 12">
            <a:extLst>
              <a:ext uri="{FF2B5EF4-FFF2-40B4-BE49-F238E27FC236}">
                <a16:creationId xmlns:a16="http://schemas.microsoft.com/office/drawing/2014/main" id="{96F77095-BEE7-4717-E9CB-05C9EF0B8236}"/>
              </a:ext>
            </a:extLst>
          </p:cNvPr>
          <p:cNvSpPr txBox="1"/>
          <p:nvPr/>
        </p:nvSpPr>
        <p:spPr>
          <a:xfrm>
            <a:off x="4422508" y="3624297"/>
            <a:ext cx="1349856" cy="338554"/>
          </a:xfrm>
          <a:prstGeom prst="rect">
            <a:avLst/>
          </a:prstGeom>
          <a:solidFill>
            <a:schemeClr val="bg1"/>
          </a:solidFill>
        </p:spPr>
        <p:txBody>
          <a:bodyPr wrap="square" rtlCol="0">
            <a:spAutoFit/>
          </a:bodyPr>
          <a:lstStyle/>
          <a:p>
            <a:r>
              <a:rPr lang="it-IT" sz="1600" dirty="0" err="1">
                <a:solidFill>
                  <a:srgbClr val="C49112"/>
                </a:solidFill>
              </a:rPr>
              <a:t>Microdomains</a:t>
            </a:r>
            <a:endParaRPr lang="en-GB" sz="1600" dirty="0">
              <a:solidFill>
                <a:srgbClr val="C49112"/>
              </a:solidFill>
            </a:endParaRPr>
          </a:p>
        </p:txBody>
      </p:sp>
      <p:sp>
        <p:nvSpPr>
          <p:cNvPr id="4" name="Segnaposto numero diapositiva 3">
            <a:extLst>
              <a:ext uri="{FF2B5EF4-FFF2-40B4-BE49-F238E27FC236}">
                <a16:creationId xmlns:a16="http://schemas.microsoft.com/office/drawing/2014/main" id="{0ABD9007-3B69-E987-5CDD-99D0B7356057}"/>
              </a:ext>
            </a:extLst>
          </p:cNvPr>
          <p:cNvSpPr>
            <a:spLocks noGrp="1"/>
          </p:cNvSpPr>
          <p:nvPr>
            <p:ph type="sldNum" sz="quarter" idx="12"/>
          </p:nvPr>
        </p:nvSpPr>
        <p:spPr>
          <a:xfrm>
            <a:off x="10558300" y="6488848"/>
            <a:ext cx="1052508" cy="365125"/>
          </a:xfrm>
        </p:spPr>
        <p:txBody>
          <a:bodyPr/>
          <a:lstStyle/>
          <a:p>
            <a:r>
              <a:rPr lang="en-GB" dirty="0"/>
              <a:t>26</a:t>
            </a:r>
          </a:p>
        </p:txBody>
      </p:sp>
    </p:spTree>
    <p:extLst>
      <p:ext uri="{BB962C8B-B14F-4D97-AF65-F5344CB8AC3E}">
        <p14:creationId xmlns:p14="http://schemas.microsoft.com/office/powerpoint/2010/main" val="3073967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424F96-1D8E-F23B-4217-DD2C1C9EB195}"/>
              </a:ext>
            </a:extLst>
          </p:cNvPr>
          <p:cNvSpPr>
            <a:spLocks noGrp="1"/>
          </p:cNvSpPr>
          <p:nvPr>
            <p:ph type="title"/>
          </p:nvPr>
        </p:nvSpPr>
        <p:spPr/>
        <p:txBody>
          <a:bodyPr/>
          <a:lstStyle/>
          <a:p>
            <a:r>
              <a:rPr lang="it-IT" dirty="0"/>
              <a:t>Spot-</a:t>
            </a:r>
            <a:r>
              <a:rPr lang="it-IT" dirty="0" err="1"/>
              <a:t>variation</a:t>
            </a:r>
            <a:r>
              <a:rPr lang="it-IT" dirty="0"/>
              <a:t> </a:t>
            </a:r>
            <a:r>
              <a:rPr lang="it-IT" dirty="0" err="1"/>
              <a:t>fcs</a:t>
            </a:r>
            <a:endParaRPr lang="en-GB" dirty="0"/>
          </a:p>
        </p:txBody>
      </p:sp>
      <p:sp>
        <p:nvSpPr>
          <p:cNvPr id="3" name="Segnaposto contenuto 2">
            <a:extLst>
              <a:ext uri="{FF2B5EF4-FFF2-40B4-BE49-F238E27FC236}">
                <a16:creationId xmlns:a16="http://schemas.microsoft.com/office/drawing/2014/main" id="{9E4523AC-EE00-BB25-0B2B-B2AD8FF071B9}"/>
              </a:ext>
            </a:extLst>
          </p:cNvPr>
          <p:cNvSpPr>
            <a:spLocks noGrp="1"/>
          </p:cNvSpPr>
          <p:nvPr>
            <p:ph idx="1"/>
          </p:nvPr>
        </p:nvSpPr>
        <p:spPr>
          <a:xfrm>
            <a:off x="5476672" y="2013626"/>
            <a:ext cx="6254885" cy="4387174"/>
          </a:xfrm>
        </p:spPr>
        <p:txBody>
          <a:bodyPr/>
          <a:lstStyle/>
          <a:p>
            <a:pPr marL="0" indent="0" algn="just">
              <a:buNone/>
            </a:pPr>
            <a:endParaRPr lang="en-US" dirty="0"/>
          </a:p>
          <a:p>
            <a:pPr marL="0" indent="0" algn="just">
              <a:buNone/>
            </a:pPr>
            <a:r>
              <a:rPr lang="en-US" dirty="0"/>
              <a:t>The SPAD array can follow time fluctuations with an “unlimited” framerate and a time resolution of </a:t>
            </a:r>
            <a:r>
              <a:rPr lang="en-US" dirty="0">
                <a:latin typeface="Cambria Math" panose="02040503050406030204" pitchFamily="18" charset="0"/>
                <a:ea typeface="Cambria Math" panose="02040503050406030204" pitchFamily="18" charset="0"/>
              </a:rPr>
              <a:t>∼</a:t>
            </a:r>
            <a:r>
              <a:rPr lang="en-US" dirty="0"/>
              <a:t>100 </a:t>
            </a:r>
            <a:r>
              <a:rPr lang="en-US" dirty="0" err="1"/>
              <a:t>ps</a:t>
            </a:r>
            <a:r>
              <a:rPr lang="en-US" dirty="0"/>
              <a:t>, </a:t>
            </a:r>
          </a:p>
          <a:p>
            <a:pPr algn="just"/>
            <a:endParaRPr lang="en-US" dirty="0"/>
          </a:p>
          <a:p>
            <a:pPr marL="0" indent="0" algn="just">
              <a:buNone/>
            </a:pPr>
            <a:r>
              <a:rPr lang="en-US" dirty="0"/>
              <a:t>Since every pixel of the array covers a specific area, “changing the detection area” is equivalent to summing the photons over a different subset of SPADs</a:t>
            </a:r>
          </a:p>
        </p:txBody>
      </p:sp>
      <p:pic>
        <p:nvPicPr>
          <p:cNvPr id="5" name="Immagine 4" descr="Immagine che contiene testo, diagramma, schermata, linea&#10;&#10;Descrizione generata automaticamente">
            <a:extLst>
              <a:ext uri="{FF2B5EF4-FFF2-40B4-BE49-F238E27FC236}">
                <a16:creationId xmlns:a16="http://schemas.microsoft.com/office/drawing/2014/main" id="{7209F4E5-4DAC-4FC0-0881-8D54B979FF9D}"/>
              </a:ext>
            </a:extLst>
          </p:cNvPr>
          <p:cNvPicPr>
            <a:picLocks noChangeAspect="1"/>
          </p:cNvPicPr>
          <p:nvPr/>
        </p:nvPicPr>
        <p:blipFill rotWithShape="1">
          <a:blip r:embed="rId2">
            <a:extLst>
              <a:ext uri="{28A0092B-C50C-407E-A947-70E740481C1C}">
                <a14:useLocalDpi xmlns:a14="http://schemas.microsoft.com/office/drawing/2010/main" val="0"/>
              </a:ext>
            </a:extLst>
          </a:blip>
          <a:srcRect t="3570" r="51245" b="1889"/>
          <a:stretch/>
        </p:blipFill>
        <p:spPr>
          <a:xfrm>
            <a:off x="204640" y="2310035"/>
            <a:ext cx="2382917" cy="3385188"/>
          </a:xfrm>
          <a:prstGeom prst="rect">
            <a:avLst/>
          </a:prstGeom>
        </p:spPr>
      </p:pic>
      <p:pic>
        <p:nvPicPr>
          <p:cNvPr id="7" name="Immagine 6" descr="Immagine che contiene diagramma, testo, linea, schermata&#10;&#10;Descrizione generata automaticamente">
            <a:extLst>
              <a:ext uri="{FF2B5EF4-FFF2-40B4-BE49-F238E27FC236}">
                <a16:creationId xmlns:a16="http://schemas.microsoft.com/office/drawing/2014/main" id="{3310001D-E560-51CF-C166-0D4F90244465}"/>
              </a:ext>
            </a:extLst>
          </p:cNvPr>
          <p:cNvPicPr>
            <a:picLocks noChangeAspect="1"/>
          </p:cNvPicPr>
          <p:nvPr/>
        </p:nvPicPr>
        <p:blipFill rotWithShape="1">
          <a:blip r:embed="rId3">
            <a:extLst>
              <a:ext uri="{28A0092B-C50C-407E-A947-70E740481C1C}">
                <a14:useLocalDpi xmlns:a14="http://schemas.microsoft.com/office/drawing/2010/main" val="0"/>
              </a:ext>
            </a:extLst>
          </a:blip>
          <a:srcRect l="3457" r="2018"/>
          <a:stretch/>
        </p:blipFill>
        <p:spPr>
          <a:xfrm>
            <a:off x="2587557" y="2309910"/>
            <a:ext cx="2558375" cy="3385313"/>
          </a:xfrm>
          <a:prstGeom prst="rect">
            <a:avLst/>
          </a:prstGeom>
        </p:spPr>
      </p:pic>
      <p:sp>
        <p:nvSpPr>
          <p:cNvPr id="4" name="Segnaposto numero diapositiva 3">
            <a:extLst>
              <a:ext uri="{FF2B5EF4-FFF2-40B4-BE49-F238E27FC236}">
                <a16:creationId xmlns:a16="http://schemas.microsoft.com/office/drawing/2014/main" id="{352E4336-083C-590D-3C16-B879390E7909}"/>
              </a:ext>
            </a:extLst>
          </p:cNvPr>
          <p:cNvSpPr>
            <a:spLocks noGrp="1"/>
          </p:cNvSpPr>
          <p:nvPr>
            <p:ph type="sldNum" sz="quarter" idx="12"/>
          </p:nvPr>
        </p:nvSpPr>
        <p:spPr>
          <a:xfrm>
            <a:off x="10558300" y="6492875"/>
            <a:ext cx="1052508" cy="365125"/>
          </a:xfrm>
        </p:spPr>
        <p:txBody>
          <a:bodyPr/>
          <a:lstStyle/>
          <a:p>
            <a:r>
              <a:rPr lang="en-GB" dirty="0"/>
              <a:t>27</a:t>
            </a:r>
          </a:p>
        </p:txBody>
      </p:sp>
    </p:spTree>
    <p:extLst>
      <p:ext uri="{BB962C8B-B14F-4D97-AF65-F5344CB8AC3E}">
        <p14:creationId xmlns:p14="http://schemas.microsoft.com/office/powerpoint/2010/main" val="3999401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50974-37B9-7166-53FF-58019829E421}"/>
              </a:ext>
            </a:extLst>
          </p:cNvPr>
          <p:cNvSpPr>
            <a:spLocks noGrp="1"/>
          </p:cNvSpPr>
          <p:nvPr>
            <p:ph type="title"/>
          </p:nvPr>
        </p:nvSpPr>
        <p:spPr/>
        <p:txBody>
          <a:bodyPr/>
          <a:lstStyle/>
          <a:p>
            <a:r>
              <a:rPr lang="it-IT" dirty="0"/>
              <a:t>Spot-</a:t>
            </a:r>
            <a:r>
              <a:rPr lang="it-IT" dirty="0" err="1"/>
              <a:t>variation</a:t>
            </a:r>
            <a:r>
              <a:rPr lang="it-IT" dirty="0"/>
              <a:t> FCS</a:t>
            </a:r>
            <a:endParaRPr lang="en-GB" dirty="0"/>
          </a:p>
        </p:txBody>
      </p:sp>
      <p:pic>
        <p:nvPicPr>
          <p:cNvPr id="5" name="Segnaposto contenuto 4" descr="Immagine che contiene testo, linea, Carattere, schermata&#10;&#10;Descrizione generata automaticamente">
            <a:extLst>
              <a:ext uri="{FF2B5EF4-FFF2-40B4-BE49-F238E27FC236}">
                <a16:creationId xmlns:a16="http://schemas.microsoft.com/office/drawing/2014/main" id="{17D3032F-8DBF-52D8-878F-C38349D108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447"/>
          <a:stretch/>
        </p:blipFill>
        <p:spPr>
          <a:xfrm>
            <a:off x="1096441" y="2552486"/>
            <a:ext cx="4653209" cy="2016320"/>
          </a:xfrm>
        </p:spPr>
      </p:pic>
      <p:pic>
        <p:nvPicPr>
          <p:cNvPr id="7" name="Immagine 6" descr="Immagine che contiene testo, linea, Carattere, Diagramma&#10;&#10;Descrizione generata automaticamente">
            <a:extLst>
              <a:ext uri="{FF2B5EF4-FFF2-40B4-BE49-F238E27FC236}">
                <a16:creationId xmlns:a16="http://schemas.microsoft.com/office/drawing/2014/main" id="{04497ED0-C0A8-0775-E6A5-E2B50CA16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440" y="2427517"/>
            <a:ext cx="4276284" cy="2141387"/>
          </a:xfrm>
          <a:prstGeom prst="rect">
            <a:avLst/>
          </a:prstGeom>
        </p:spPr>
      </p:pic>
      <p:pic>
        <p:nvPicPr>
          <p:cNvPr id="9" name="Immagine 8" descr="Immagine che contiene testo, linea, Diagramma, Carattere&#10;&#10;Descrizione generata automaticamente">
            <a:extLst>
              <a:ext uri="{FF2B5EF4-FFF2-40B4-BE49-F238E27FC236}">
                <a16:creationId xmlns:a16="http://schemas.microsoft.com/office/drawing/2014/main" id="{87DF9DA4-B9AC-DC5D-69F8-588BDDB47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4" y="4543905"/>
            <a:ext cx="4633266" cy="2160260"/>
          </a:xfrm>
          <a:prstGeom prst="rect">
            <a:avLst/>
          </a:prstGeom>
        </p:spPr>
      </p:pic>
      <p:pic>
        <p:nvPicPr>
          <p:cNvPr id="11" name="Immagine 10" descr="Immagine che contiene testo, linea, schermata, diagramma&#10;&#10;Descrizione generata automaticamente">
            <a:extLst>
              <a:ext uri="{FF2B5EF4-FFF2-40B4-BE49-F238E27FC236}">
                <a16:creationId xmlns:a16="http://schemas.microsoft.com/office/drawing/2014/main" id="{3005C751-123C-F648-F054-2EB96CF3FD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141" y="4568806"/>
            <a:ext cx="4313583" cy="2141387"/>
          </a:xfrm>
          <a:prstGeom prst="rect">
            <a:avLst/>
          </a:prstGeom>
        </p:spPr>
      </p:pic>
      <p:sp>
        <p:nvSpPr>
          <p:cNvPr id="14" name="CasellaDiTesto 13">
            <a:extLst>
              <a:ext uri="{FF2B5EF4-FFF2-40B4-BE49-F238E27FC236}">
                <a16:creationId xmlns:a16="http://schemas.microsoft.com/office/drawing/2014/main" id="{8B94D3C4-5245-0BFB-5989-17C16990A40F}"/>
              </a:ext>
            </a:extLst>
          </p:cNvPr>
          <p:cNvSpPr txBox="1"/>
          <p:nvPr/>
        </p:nvSpPr>
        <p:spPr>
          <a:xfrm>
            <a:off x="725462" y="2058282"/>
            <a:ext cx="7113166" cy="369332"/>
          </a:xfrm>
          <a:prstGeom prst="rect">
            <a:avLst/>
          </a:prstGeom>
          <a:noFill/>
        </p:spPr>
        <p:txBody>
          <a:bodyPr wrap="none" rtlCol="0">
            <a:spAutoFit/>
          </a:bodyPr>
          <a:lstStyle/>
          <a:p>
            <a:pPr algn="just">
              <a:buClr>
                <a:schemeClr val="accent2"/>
              </a:buClr>
              <a:buSzPct val="92000"/>
            </a:pPr>
            <a:r>
              <a:rPr lang="en-US" dirty="0"/>
              <a:t>Various auto-correlation and cross-correlation functions can be computed</a:t>
            </a:r>
          </a:p>
        </p:txBody>
      </p:sp>
      <p:sp>
        <p:nvSpPr>
          <p:cNvPr id="3" name="Segnaposto numero diapositiva 2">
            <a:extLst>
              <a:ext uri="{FF2B5EF4-FFF2-40B4-BE49-F238E27FC236}">
                <a16:creationId xmlns:a16="http://schemas.microsoft.com/office/drawing/2014/main" id="{5B26A648-7FED-A011-52A1-D032D99CDA3E}"/>
              </a:ext>
            </a:extLst>
          </p:cNvPr>
          <p:cNvSpPr>
            <a:spLocks noGrp="1"/>
          </p:cNvSpPr>
          <p:nvPr>
            <p:ph type="sldNum" sz="quarter" idx="12"/>
          </p:nvPr>
        </p:nvSpPr>
        <p:spPr>
          <a:xfrm>
            <a:off x="10558300" y="6492875"/>
            <a:ext cx="1052508" cy="365125"/>
          </a:xfrm>
        </p:spPr>
        <p:txBody>
          <a:bodyPr/>
          <a:lstStyle/>
          <a:p>
            <a:r>
              <a:rPr lang="en-GB" dirty="0"/>
              <a:t>28</a:t>
            </a:r>
          </a:p>
        </p:txBody>
      </p:sp>
    </p:spTree>
    <p:extLst>
      <p:ext uri="{BB962C8B-B14F-4D97-AF65-F5344CB8AC3E}">
        <p14:creationId xmlns:p14="http://schemas.microsoft.com/office/powerpoint/2010/main" val="1444201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44B36C-61B3-3AE1-772D-7FE88A9AFCC7}"/>
              </a:ext>
            </a:extLst>
          </p:cNvPr>
          <p:cNvSpPr>
            <a:spLocks noGrp="1"/>
          </p:cNvSpPr>
          <p:nvPr>
            <p:ph type="title"/>
          </p:nvPr>
        </p:nvSpPr>
        <p:spPr/>
        <p:txBody>
          <a:bodyPr/>
          <a:lstStyle/>
          <a:p>
            <a:r>
              <a:rPr lang="it-IT" dirty="0" err="1"/>
              <a:t>Other</a:t>
            </a:r>
            <a:r>
              <a:rPr lang="it-IT" dirty="0"/>
              <a:t> </a:t>
            </a:r>
            <a:r>
              <a:rPr lang="it-IT" dirty="0" err="1"/>
              <a:t>correlation</a:t>
            </a:r>
            <a:r>
              <a:rPr lang="it-IT" dirty="0"/>
              <a:t> techniques</a:t>
            </a:r>
            <a:endParaRPr lang="en-GB" dirty="0"/>
          </a:p>
        </p:txBody>
      </p:sp>
      <p:pic>
        <p:nvPicPr>
          <p:cNvPr id="5" name="Segnaposto contenuto 4" descr="Immagine che contiene testo, schermata, linea, Diagramma&#10;&#10;Descrizione generata automaticamente">
            <a:extLst>
              <a:ext uri="{FF2B5EF4-FFF2-40B4-BE49-F238E27FC236}">
                <a16:creationId xmlns:a16="http://schemas.microsoft.com/office/drawing/2014/main" id="{5FD9C6CE-F7DB-9957-93ED-2821C9BF3C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55"/>
          <a:stretch/>
        </p:blipFill>
        <p:spPr>
          <a:xfrm>
            <a:off x="7362322" y="2066485"/>
            <a:ext cx="3250555" cy="2358542"/>
          </a:xfrm>
        </p:spPr>
      </p:pic>
      <p:sp>
        <p:nvSpPr>
          <p:cNvPr id="6" name="Rettangolo 5">
            <a:extLst>
              <a:ext uri="{FF2B5EF4-FFF2-40B4-BE49-F238E27FC236}">
                <a16:creationId xmlns:a16="http://schemas.microsoft.com/office/drawing/2014/main" id="{8C97CA62-0EE6-69E2-17ED-376B0CBD4471}"/>
              </a:ext>
            </a:extLst>
          </p:cNvPr>
          <p:cNvSpPr/>
          <p:nvPr/>
        </p:nvSpPr>
        <p:spPr>
          <a:xfrm>
            <a:off x="6400800" y="2062264"/>
            <a:ext cx="486383" cy="505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asellaDiTesto 2">
            <a:extLst>
              <a:ext uri="{FF2B5EF4-FFF2-40B4-BE49-F238E27FC236}">
                <a16:creationId xmlns:a16="http://schemas.microsoft.com/office/drawing/2014/main" id="{4B71BA53-8C87-BC20-CDD9-C911BABEDCCB}"/>
              </a:ext>
            </a:extLst>
          </p:cNvPr>
          <p:cNvSpPr txBox="1"/>
          <p:nvPr/>
        </p:nvSpPr>
        <p:spPr>
          <a:xfrm>
            <a:off x="581192" y="2062264"/>
            <a:ext cx="6111438" cy="4524315"/>
          </a:xfrm>
          <a:prstGeom prst="rect">
            <a:avLst/>
          </a:prstGeom>
          <a:noFill/>
        </p:spPr>
        <p:txBody>
          <a:bodyPr wrap="square" rtlCol="0">
            <a:spAutoFit/>
          </a:bodyPr>
          <a:lstStyle/>
          <a:p>
            <a:pPr marL="285750" indent="-285750" algn="just">
              <a:buClr>
                <a:schemeClr val="accent2"/>
              </a:buClr>
              <a:buFont typeface="Wingdings" panose="05000000000000000000" pitchFamily="2" charset="2"/>
              <a:buChar char="Ø"/>
            </a:pPr>
            <a:r>
              <a:rPr lang="en-US" dirty="0"/>
              <a:t>Spot-variation FCS provides a precise measurement of the diffusion coefficient and insights on the diffusion region</a:t>
            </a:r>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
            </a:pPr>
            <a:endParaRPr lang="en-US" dirty="0"/>
          </a:p>
          <a:p>
            <a:pPr marL="285750" indent="-285750" algn="just">
              <a:buClr>
                <a:schemeClr val="accent2"/>
              </a:buClr>
              <a:buFont typeface="Wingdings" panose="05000000000000000000" pitchFamily="2" charset="2"/>
              <a:buChar char="Ø"/>
            </a:pPr>
            <a:r>
              <a:rPr lang="en-US" dirty="0"/>
              <a:t>Dual-spot FCS, using the cross-correlation between two SPADs detects the directionality of motion, at the expense of a lower signal and </a:t>
            </a:r>
            <a:r>
              <a:rPr lang="en-US" dirty="0" err="1"/>
              <a:t>igner</a:t>
            </a:r>
            <a:r>
              <a:rPr lang="en-US" dirty="0"/>
              <a:t> noise</a:t>
            </a:r>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
            </a:pPr>
            <a:endParaRPr lang="en-US" dirty="0"/>
          </a:p>
          <a:p>
            <a:pPr marL="285750" indent="-285750" algn="just">
              <a:buClr>
                <a:schemeClr val="accent2"/>
              </a:buClr>
              <a:buFont typeface="Wingdings" panose="05000000000000000000" pitchFamily="2" charset="2"/>
              <a:buChar char="Ø"/>
            </a:pPr>
            <a:r>
              <a:rPr lang="en-US" dirty="0"/>
              <a:t>Space-Time Image Correlation (STICS) can be implemented as well</a:t>
            </a:r>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Ø"/>
            </a:pPr>
            <a:r>
              <a:rPr lang="en-US" dirty="0"/>
              <a:t>FCS can be combined with Fluorescence Lifetime by tagging the photon’s arrival with respect to the laser impulse and with respect to the general measurement time</a:t>
            </a:r>
          </a:p>
        </p:txBody>
      </p:sp>
      <p:pic>
        <p:nvPicPr>
          <p:cNvPr id="7" name="Immagine 6" descr="Immagine che contiene schermata, quadrato, Rettangolo, diagramma&#10;&#10;Descrizione generata automaticamente">
            <a:extLst>
              <a:ext uri="{FF2B5EF4-FFF2-40B4-BE49-F238E27FC236}">
                <a16:creationId xmlns:a16="http://schemas.microsoft.com/office/drawing/2014/main" id="{C3BCA3F6-D838-0DAC-FA94-37EC32412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450" y="4537021"/>
            <a:ext cx="3100971" cy="2186359"/>
          </a:xfrm>
          <a:prstGeom prst="rect">
            <a:avLst/>
          </a:prstGeom>
        </p:spPr>
      </p:pic>
      <p:sp>
        <p:nvSpPr>
          <p:cNvPr id="8" name="Rettangolo 7">
            <a:extLst>
              <a:ext uri="{FF2B5EF4-FFF2-40B4-BE49-F238E27FC236}">
                <a16:creationId xmlns:a16="http://schemas.microsoft.com/office/drawing/2014/main" id="{993798FA-64E7-F077-0D9A-9B6234AEB322}"/>
              </a:ext>
            </a:extLst>
          </p:cNvPr>
          <p:cNvSpPr/>
          <p:nvPr/>
        </p:nvSpPr>
        <p:spPr>
          <a:xfrm>
            <a:off x="7454127" y="1866360"/>
            <a:ext cx="262647" cy="3927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9F815A4E-1D7E-2998-2159-CD07CD1B3001}"/>
              </a:ext>
            </a:extLst>
          </p:cNvPr>
          <p:cNvSpPr txBox="1"/>
          <p:nvPr/>
        </p:nvSpPr>
        <p:spPr>
          <a:xfrm>
            <a:off x="10540766" y="2105561"/>
            <a:ext cx="1070042" cy="1323439"/>
          </a:xfrm>
          <a:prstGeom prst="rect">
            <a:avLst/>
          </a:prstGeom>
          <a:noFill/>
        </p:spPr>
        <p:txBody>
          <a:bodyPr wrap="square" rtlCol="0">
            <a:spAutoFit/>
          </a:bodyPr>
          <a:lstStyle/>
          <a:p>
            <a:r>
              <a:rPr lang="it-IT" sz="1600" i="1" dirty="0" err="1"/>
              <a:t>Graph</a:t>
            </a:r>
            <a:r>
              <a:rPr lang="it-IT" sz="1600" i="1" dirty="0"/>
              <a:t> of </a:t>
            </a:r>
            <a:r>
              <a:rPr lang="it-IT" sz="1600" i="1" dirty="0" err="1"/>
              <a:t>svFCS</a:t>
            </a:r>
            <a:r>
              <a:rPr lang="it-IT" sz="1600" i="1" dirty="0"/>
              <a:t> from the </a:t>
            </a:r>
            <a:r>
              <a:rPr lang="it-IT" sz="1600" i="1" dirty="0" err="1"/>
              <a:t>previous</a:t>
            </a:r>
            <a:r>
              <a:rPr lang="it-IT" sz="1600" i="1" dirty="0"/>
              <a:t> data</a:t>
            </a:r>
            <a:endParaRPr lang="en-GB" sz="1600" i="1" dirty="0"/>
          </a:p>
        </p:txBody>
      </p:sp>
      <p:sp>
        <p:nvSpPr>
          <p:cNvPr id="10" name="CasellaDiTesto 9">
            <a:extLst>
              <a:ext uri="{FF2B5EF4-FFF2-40B4-BE49-F238E27FC236}">
                <a16:creationId xmlns:a16="http://schemas.microsoft.com/office/drawing/2014/main" id="{88641546-485B-AD84-6651-F59630977906}"/>
              </a:ext>
            </a:extLst>
          </p:cNvPr>
          <p:cNvSpPr txBox="1"/>
          <p:nvPr/>
        </p:nvSpPr>
        <p:spPr>
          <a:xfrm>
            <a:off x="10612877" y="4912484"/>
            <a:ext cx="1177046" cy="1323439"/>
          </a:xfrm>
          <a:prstGeom prst="rect">
            <a:avLst/>
          </a:prstGeom>
          <a:noFill/>
        </p:spPr>
        <p:txBody>
          <a:bodyPr wrap="square" rtlCol="0">
            <a:spAutoFit/>
          </a:bodyPr>
          <a:lstStyle/>
          <a:p>
            <a:r>
              <a:rPr lang="it-IT" sz="1600" i="1" dirty="0" err="1"/>
              <a:t>Scheme</a:t>
            </a:r>
            <a:r>
              <a:rPr lang="it-IT" sz="1600" i="1" dirty="0"/>
              <a:t> of the cross-</a:t>
            </a:r>
            <a:r>
              <a:rPr lang="it-IT" sz="1600" i="1" dirty="0" err="1"/>
              <a:t>correlations</a:t>
            </a:r>
            <a:r>
              <a:rPr lang="it-IT" sz="1600" i="1" dirty="0"/>
              <a:t> for dual-spot FCS </a:t>
            </a:r>
            <a:endParaRPr lang="en-GB" sz="1600" i="1" dirty="0"/>
          </a:p>
        </p:txBody>
      </p:sp>
      <p:sp>
        <p:nvSpPr>
          <p:cNvPr id="4" name="Segnaposto numero diapositiva 3">
            <a:extLst>
              <a:ext uri="{FF2B5EF4-FFF2-40B4-BE49-F238E27FC236}">
                <a16:creationId xmlns:a16="http://schemas.microsoft.com/office/drawing/2014/main" id="{7D48975C-C8CB-89CF-ABEB-58ADE1AEFE5B}"/>
              </a:ext>
            </a:extLst>
          </p:cNvPr>
          <p:cNvSpPr>
            <a:spLocks noGrp="1"/>
          </p:cNvSpPr>
          <p:nvPr>
            <p:ph type="sldNum" sz="quarter" idx="12"/>
          </p:nvPr>
        </p:nvSpPr>
        <p:spPr>
          <a:xfrm>
            <a:off x="10558300" y="6470249"/>
            <a:ext cx="1052508" cy="365125"/>
          </a:xfrm>
        </p:spPr>
        <p:txBody>
          <a:bodyPr/>
          <a:lstStyle/>
          <a:p>
            <a:r>
              <a:rPr lang="en-GB" dirty="0"/>
              <a:t>29</a:t>
            </a:r>
          </a:p>
        </p:txBody>
      </p:sp>
    </p:spTree>
    <p:extLst>
      <p:ext uri="{BB962C8B-B14F-4D97-AF65-F5344CB8AC3E}">
        <p14:creationId xmlns:p14="http://schemas.microsoft.com/office/powerpoint/2010/main" val="284772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A7BAEE-9645-8CE5-A71E-ACE2297C003F}"/>
              </a:ext>
            </a:extLst>
          </p:cNvPr>
          <p:cNvSpPr>
            <a:spLocks noGrp="1"/>
          </p:cNvSpPr>
          <p:nvPr>
            <p:ph type="title"/>
          </p:nvPr>
        </p:nvSpPr>
        <p:spPr/>
        <p:txBody>
          <a:bodyPr/>
          <a:lstStyle/>
          <a:p>
            <a:r>
              <a:rPr lang="it-IT" dirty="0"/>
              <a:t>Real-time single </a:t>
            </a:r>
            <a:r>
              <a:rPr lang="it-IT" dirty="0" err="1"/>
              <a:t>Particle</a:t>
            </a:r>
            <a:r>
              <a:rPr lang="it-IT" dirty="0"/>
              <a:t> tracking</a:t>
            </a:r>
            <a:endParaRPr lang="en-GB" dirty="0"/>
          </a:p>
        </p:txBody>
      </p:sp>
      <p:sp>
        <p:nvSpPr>
          <p:cNvPr id="3" name="Segnaposto contenuto 2">
            <a:extLst>
              <a:ext uri="{FF2B5EF4-FFF2-40B4-BE49-F238E27FC236}">
                <a16:creationId xmlns:a16="http://schemas.microsoft.com/office/drawing/2014/main" id="{DD4A084E-9762-5663-BEAF-0C944EBC95E2}"/>
              </a:ext>
            </a:extLst>
          </p:cNvPr>
          <p:cNvSpPr>
            <a:spLocks noGrp="1"/>
          </p:cNvSpPr>
          <p:nvPr>
            <p:ph idx="1"/>
          </p:nvPr>
        </p:nvSpPr>
        <p:spPr>
          <a:xfrm>
            <a:off x="493644" y="2073492"/>
            <a:ext cx="5693147" cy="4230032"/>
          </a:xfrm>
        </p:spPr>
        <p:txBody>
          <a:bodyPr/>
          <a:lstStyle/>
          <a:p>
            <a:pPr marL="0" indent="0" algn="just">
              <a:buNone/>
            </a:pPr>
            <a:r>
              <a:rPr lang="en-US" dirty="0"/>
              <a:t>Since the fingerprint changes when the object moves, </a:t>
            </a:r>
            <a:r>
              <a:rPr lang="en-US" dirty="0" err="1"/>
              <a:t>i</a:t>
            </a:r>
            <a:r>
              <a:rPr lang="en-US" dirty="0"/>
              <a:t> can implement a real-time particle tracking (RT-SPT)</a:t>
            </a:r>
          </a:p>
          <a:p>
            <a:pPr algn="just"/>
            <a:endParaRPr lang="en-US" dirty="0"/>
          </a:p>
          <a:p>
            <a:pPr marL="0" indent="0" algn="just">
              <a:buNone/>
            </a:pPr>
            <a:r>
              <a:rPr lang="en-US" dirty="0"/>
              <a:t>Thanks to the asynchronous readout of the array, the position can be checked after a fixed, tunable interval or under other conditions</a:t>
            </a:r>
          </a:p>
          <a:p>
            <a:pPr algn="just"/>
            <a:endParaRPr lang="en-US" dirty="0"/>
          </a:p>
          <a:p>
            <a:pPr marL="0" indent="0" algn="just">
              <a:buNone/>
            </a:pPr>
            <a:r>
              <a:rPr lang="en-US" dirty="0"/>
              <a:t>The movement along z can be detected by introducing an astigmatic lens in the setup</a:t>
            </a:r>
          </a:p>
        </p:txBody>
      </p:sp>
      <p:pic>
        <p:nvPicPr>
          <p:cNvPr id="5" name="Immagine 4" descr="Immagine che contiene testo, schermata, diagramma, design&#10;&#10;Descrizione generata automaticamente">
            <a:extLst>
              <a:ext uri="{FF2B5EF4-FFF2-40B4-BE49-F238E27FC236}">
                <a16:creationId xmlns:a16="http://schemas.microsoft.com/office/drawing/2014/main" id="{9C16E4E1-E66E-151B-AFCC-CA5B5EA6C8D4}"/>
              </a:ext>
            </a:extLst>
          </p:cNvPr>
          <p:cNvPicPr>
            <a:picLocks noChangeAspect="1"/>
          </p:cNvPicPr>
          <p:nvPr/>
        </p:nvPicPr>
        <p:blipFill rotWithShape="1">
          <a:blip r:embed="rId2">
            <a:extLst>
              <a:ext uri="{28A0092B-C50C-407E-A947-70E740481C1C}">
                <a14:useLocalDpi xmlns:a14="http://schemas.microsoft.com/office/drawing/2010/main" val="0"/>
              </a:ext>
            </a:extLst>
          </a:blip>
          <a:srcRect t="1978"/>
          <a:stretch/>
        </p:blipFill>
        <p:spPr>
          <a:xfrm>
            <a:off x="6608222" y="2158393"/>
            <a:ext cx="5309458" cy="1956407"/>
          </a:xfrm>
          <a:prstGeom prst="rect">
            <a:avLst/>
          </a:prstGeom>
        </p:spPr>
      </p:pic>
      <p:pic>
        <p:nvPicPr>
          <p:cNvPr id="7" name="Immagine 6" descr="Immagine che contiene schermata, Policromia, diagramma, linea&#10;&#10;Descrizione generata automaticamente">
            <a:extLst>
              <a:ext uri="{FF2B5EF4-FFF2-40B4-BE49-F238E27FC236}">
                <a16:creationId xmlns:a16="http://schemas.microsoft.com/office/drawing/2014/main" id="{D2690297-29EF-DD57-13DD-2028016FD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691" y="4188508"/>
            <a:ext cx="2144519" cy="2553973"/>
          </a:xfrm>
          <a:prstGeom prst="rect">
            <a:avLst/>
          </a:prstGeom>
        </p:spPr>
      </p:pic>
      <p:sp>
        <p:nvSpPr>
          <p:cNvPr id="10" name="Rettangolo 9">
            <a:extLst>
              <a:ext uri="{FF2B5EF4-FFF2-40B4-BE49-F238E27FC236}">
                <a16:creationId xmlns:a16="http://schemas.microsoft.com/office/drawing/2014/main" id="{304B5DDB-EB0E-9DAE-0A69-DA45C73973D8}"/>
              </a:ext>
            </a:extLst>
          </p:cNvPr>
          <p:cNvSpPr/>
          <p:nvPr/>
        </p:nvSpPr>
        <p:spPr>
          <a:xfrm>
            <a:off x="7602166" y="2073492"/>
            <a:ext cx="223736" cy="246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tangolo 10">
            <a:extLst>
              <a:ext uri="{FF2B5EF4-FFF2-40B4-BE49-F238E27FC236}">
                <a16:creationId xmlns:a16="http://schemas.microsoft.com/office/drawing/2014/main" id="{14482C8F-8920-4FC0-B0B1-550031197FBF}"/>
              </a:ext>
            </a:extLst>
          </p:cNvPr>
          <p:cNvSpPr/>
          <p:nvPr/>
        </p:nvSpPr>
        <p:spPr>
          <a:xfrm>
            <a:off x="9505545" y="1962467"/>
            <a:ext cx="223736" cy="246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egnaposto numero diapositiva 3">
            <a:extLst>
              <a:ext uri="{FF2B5EF4-FFF2-40B4-BE49-F238E27FC236}">
                <a16:creationId xmlns:a16="http://schemas.microsoft.com/office/drawing/2014/main" id="{267BE9BC-00C1-E5F4-C10F-A70841D8DBD0}"/>
              </a:ext>
            </a:extLst>
          </p:cNvPr>
          <p:cNvSpPr>
            <a:spLocks noGrp="1"/>
          </p:cNvSpPr>
          <p:nvPr>
            <p:ph type="sldNum" sz="quarter" idx="12"/>
          </p:nvPr>
        </p:nvSpPr>
        <p:spPr>
          <a:xfrm>
            <a:off x="10558300" y="6492875"/>
            <a:ext cx="1052508" cy="365125"/>
          </a:xfrm>
        </p:spPr>
        <p:txBody>
          <a:bodyPr/>
          <a:lstStyle/>
          <a:p>
            <a:r>
              <a:rPr lang="en-GB" dirty="0"/>
              <a:t>30</a:t>
            </a:r>
          </a:p>
        </p:txBody>
      </p:sp>
    </p:spTree>
    <p:extLst>
      <p:ext uri="{BB962C8B-B14F-4D97-AF65-F5344CB8AC3E}">
        <p14:creationId xmlns:p14="http://schemas.microsoft.com/office/powerpoint/2010/main" val="298682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A7BAEE-9645-8CE5-A71E-ACE2297C003F}"/>
              </a:ext>
            </a:extLst>
          </p:cNvPr>
          <p:cNvSpPr>
            <a:spLocks noGrp="1"/>
          </p:cNvSpPr>
          <p:nvPr>
            <p:ph type="title"/>
          </p:nvPr>
        </p:nvSpPr>
        <p:spPr/>
        <p:txBody>
          <a:bodyPr/>
          <a:lstStyle/>
          <a:p>
            <a:r>
              <a:rPr lang="it-IT" dirty="0"/>
              <a:t>Real-time single </a:t>
            </a:r>
            <a:r>
              <a:rPr lang="it-IT" dirty="0" err="1"/>
              <a:t>Particle</a:t>
            </a:r>
            <a:r>
              <a:rPr lang="it-IT" dirty="0"/>
              <a:t> tracking</a:t>
            </a:r>
            <a:endParaRPr lang="en-GB" dirty="0"/>
          </a:p>
        </p:txBody>
      </p:sp>
      <p:sp>
        <p:nvSpPr>
          <p:cNvPr id="3" name="Segnaposto contenuto 2">
            <a:extLst>
              <a:ext uri="{FF2B5EF4-FFF2-40B4-BE49-F238E27FC236}">
                <a16:creationId xmlns:a16="http://schemas.microsoft.com/office/drawing/2014/main" id="{DD4A084E-9762-5663-BEAF-0C944EBC95E2}"/>
              </a:ext>
            </a:extLst>
          </p:cNvPr>
          <p:cNvSpPr>
            <a:spLocks noGrp="1"/>
          </p:cNvSpPr>
          <p:nvPr>
            <p:ph idx="1"/>
          </p:nvPr>
        </p:nvSpPr>
        <p:spPr>
          <a:xfrm>
            <a:off x="493644" y="2073492"/>
            <a:ext cx="5693147" cy="4230032"/>
          </a:xfrm>
        </p:spPr>
        <p:txBody>
          <a:bodyPr/>
          <a:lstStyle/>
          <a:p>
            <a:pPr marL="0" indent="0" algn="just">
              <a:buNone/>
            </a:pPr>
            <a:r>
              <a:rPr lang="en-US" dirty="0"/>
              <a:t>Since the fingerprint changes when the object moves, </a:t>
            </a:r>
            <a:r>
              <a:rPr lang="en-US" dirty="0" err="1"/>
              <a:t>i</a:t>
            </a:r>
            <a:r>
              <a:rPr lang="en-US" dirty="0"/>
              <a:t> can implement a real-time particle tracking (RT-SPT)</a:t>
            </a:r>
          </a:p>
          <a:p>
            <a:pPr algn="just"/>
            <a:endParaRPr lang="en-US" dirty="0"/>
          </a:p>
          <a:p>
            <a:pPr marL="0" indent="0" algn="just">
              <a:buNone/>
            </a:pPr>
            <a:r>
              <a:rPr lang="en-US" dirty="0"/>
              <a:t>Thanks to the asynchronous readout of the array, the position can be checked after a fixed, tunable interval or under other conditions</a:t>
            </a:r>
          </a:p>
          <a:p>
            <a:pPr algn="just"/>
            <a:endParaRPr lang="en-US" dirty="0"/>
          </a:p>
          <a:p>
            <a:pPr marL="0" indent="0" algn="just">
              <a:buNone/>
            </a:pPr>
            <a:r>
              <a:rPr lang="en-US" dirty="0"/>
              <a:t>The movement along z can be detected by introducing an astigmatic lens in the setup</a:t>
            </a:r>
          </a:p>
        </p:txBody>
      </p:sp>
      <p:pic>
        <p:nvPicPr>
          <p:cNvPr id="7" name="Immagine 6" descr="Immagine che contiene schermata, Policromia, diagramma, linea&#10;&#10;Descrizione generata automaticamente">
            <a:extLst>
              <a:ext uri="{FF2B5EF4-FFF2-40B4-BE49-F238E27FC236}">
                <a16:creationId xmlns:a16="http://schemas.microsoft.com/office/drawing/2014/main" id="{D2690297-29EF-DD57-13DD-2028016FD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0691" y="4188508"/>
            <a:ext cx="2144519" cy="2553973"/>
          </a:xfrm>
          <a:prstGeom prst="rect">
            <a:avLst/>
          </a:prstGeom>
        </p:spPr>
      </p:pic>
      <p:pic>
        <p:nvPicPr>
          <p:cNvPr id="9" name="Immagine 8" descr="Immagine che contiene diagramma, testo, schermata, Diagramma&#10;&#10;Descrizione generata automaticamente">
            <a:extLst>
              <a:ext uri="{FF2B5EF4-FFF2-40B4-BE49-F238E27FC236}">
                <a16:creationId xmlns:a16="http://schemas.microsoft.com/office/drawing/2014/main" id="{4902E67D-8E10-85FB-E1D5-51E5D8128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3" y="1911882"/>
            <a:ext cx="3518114" cy="4830599"/>
          </a:xfrm>
          <a:prstGeom prst="rect">
            <a:avLst/>
          </a:prstGeom>
        </p:spPr>
      </p:pic>
      <p:sp>
        <p:nvSpPr>
          <p:cNvPr id="10" name="Rettangolo 9">
            <a:extLst>
              <a:ext uri="{FF2B5EF4-FFF2-40B4-BE49-F238E27FC236}">
                <a16:creationId xmlns:a16="http://schemas.microsoft.com/office/drawing/2014/main" id="{304B5DDB-EB0E-9DAE-0A69-DA45C73973D8}"/>
              </a:ext>
            </a:extLst>
          </p:cNvPr>
          <p:cNvSpPr/>
          <p:nvPr/>
        </p:nvSpPr>
        <p:spPr>
          <a:xfrm>
            <a:off x="7602166" y="2073492"/>
            <a:ext cx="223736" cy="246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tangolo 10">
            <a:extLst>
              <a:ext uri="{FF2B5EF4-FFF2-40B4-BE49-F238E27FC236}">
                <a16:creationId xmlns:a16="http://schemas.microsoft.com/office/drawing/2014/main" id="{14482C8F-8920-4FC0-B0B1-550031197FBF}"/>
              </a:ext>
            </a:extLst>
          </p:cNvPr>
          <p:cNvSpPr/>
          <p:nvPr/>
        </p:nvSpPr>
        <p:spPr>
          <a:xfrm>
            <a:off x="9505545" y="1962467"/>
            <a:ext cx="223736" cy="246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egnaposto numero diapositiva 3">
            <a:extLst>
              <a:ext uri="{FF2B5EF4-FFF2-40B4-BE49-F238E27FC236}">
                <a16:creationId xmlns:a16="http://schemas.microsoft.com/office/drawing/2014/main" id="{267BE9BC-00C1-E5F4-C10F-A70841D8DBD0}"/>
              </a:ext>
            </a:extLst>
          </p:cNvPr>
          <p:cNvSpPr>
            <a:spLocks noGrp="1"/>
          </p:cNvSpPr>
          <p:nvPr>
            <p:ph type="sldNum" sz="quarter" idx="12"/>
          </p:nvPr>
        </p:nvSpPr>
        <p:spPr>
          <a:xfrm>
            <a:off x="10558300" y="6492875"/>
            <a:ext cx="1052508" cy="365125"/>
          </a:xfrm>
        </p:spPr>
        <p:txBody>
          <a:bodyPr/>
          <a:lstStyle/>
          <a:p>
            <a:r>
              <a:rPr lang="en-GB" dirty="0"/>
              <a:t>30</a:t>
            </a:r>
          </a:p>
        </p:txBody>
      </p:sp>
    </p:spTree>
    <p:extLst>
      <p:ext uri="{BB962C8B-B14F-4D97-AF65-F5344CB8AC3E}">
        <p14:creationId xmlns:p14="http://schemas.microsoft.com/office/powerpoint/2010/main" val="40247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CF7054-918A-E4B9-C153-8142FDD4C8CA}"/>
              </a:ext>
            </a:extLst>
          </p:cNvPr>
          <p:cNvSpPr>
            <a:spLocks noGrp="1"/>
          </p:cNvSpPr>
          <p:nvPr>
            <p:ph type="title"/>
          </p:nvPr>
        </p:nvSpPr>
        <p:spPr/>
        <p:txBody>
          <a:bodyPr/>
          <a:lstStyle/>
          <a:p>
            <a:r>
              <a:rPr lang="it-IT" dirty="0"/>
              <a:t>Real-time single </a:t>
            </a:r>
            <a:r>
              <a:rPr lang="it-IT" dirty="0" err="1"/>
              <a:t>Particle</a:t>
            </a:r>
            <a:r>
              <a:rPr lang="it-IT" dirty="0"/>
              <a:t> tracking</a:t>
            </a:r>
            <a:endParaRPr lang="en-GB" dirty="0"/>
          </a:p>
        </p:txBody>
      </p:sp>
      <p:sp>
        <p:nvSpPr>
          <p:cNvPr id="3" name="Segnaposto contenuto 2">
            <a:extLst>
              <a:ext uri="{FF2B5EF4-FFF2-40B4-BE49-F238E27FC236}">
                <a16:creationId xmlns:a16="http://schemas.microsoft.com/office/drawing/2014/main" id="{8E988EC8-7AFC-9E7D-3FE2-0E803D7E726E}"/>
              </a:ext>
            </a:extLst>
          </p:cNvPr>
          <p:cNvSpPr>
            <a:spLocks noGrp="1"/>
          </p:cNvSpPr>
          <p:nvPr>
            <p:ph idx="1"/>
          </p:nvPr>
        </p:nvSpPr>
        <p:spPr>
          <a:xfrm>
            <a:off x="476655" y="1848257"/>
            <a:ext cx="11245175" cy="1580744"/>
          </a:xfrm>
        </p:spPr>
        <p:txBody>
          <a:bodyPr/>
          <a:lstStyle/>
          <a:p>
            <a:pPr marL="0" indent="0">
              <a:buNone/>
            </a:pPr>
            <a:r>
              <a:rPr lang="en-US" dirty="0"/>
              <a:t>Only the recentering of the </a:t>
            </a:r>
            <a:r>
              <a:rPr lang="en-US" dirty="0" err="1"/>
              <a:t>FoV</a:t>
            </a:r>
            <a:r>
              <a:rPr lang="en-US" dirty="0"/>
              <a:t> is required in real-time. Particle Tracking can be done off-line in post-processing </a:t>
            </a:r>
            <a:r>
              <a:rPr lang="en-US"/>
              <a:t>with more precise </a:t>
            </a:r>
            <a:r>
              <a:rPr lang="en-US" dirty="0"/>
              <a:t>techniques. </a:t>
            </a:r>
          </a:p>
          <a:p>
            <a:pPr marL="0" indent="0">
              <a:buNone/>
            </a:pPr>
            <a:endParaRPr lang="en-US" dirty="0"/>
          </a:p>
          <a:p>
            <a:pPr marL="0" indent="0">
              <a:buNone/>
            </a:pPr>
            <a:r>
              <a:rPr lang="en-US" dirty="0"/>
              <a:t>Other analysis can also be combined to tracking, like fluorescence lifetime</a:t>
            </a:r>
          </a:p>
        </p:txBody>
      </p:sp>
      <p:pic>
        <p:nvPicPr>
          <p:cNvPr id="5" name="Immagine 4" descr="Immagine che contiene testo, diagramma, schermata, schizzo&#10;&#10;Descrizione generata automaticamente">
            <a:extLst>
              <a:ext uri="{FF2B5EF4-FFF2-40B4-BE49-F238E27FC236}">
                <a16:creationId xmlns:a16="http://schemas.microsoft.com/office/drawing/2014/main" id="{318AF19E-03D0-2D89-72C7-5377EF95D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264" y="3429001"/>
            <a:ext cx="2665653" cy="2726844"/>
          </a:xfrm>
          <a:prstGeom prst="rect">
            <a:avLst/>
          </a:prstGeom>
        </p:spPr>
      </p:pic>
      <p:pic>
        <p:nvPicPr>
          <p:cNvPr id="7" name="Immagine 6" descr="Immagine che contiene testo, diagramma, schermata, schizzo&#10;&#10;Descrizione generata automaticamente">
            <a:extLst>
              <a:ext uri="{FF2B5EF4-FFF2-40B4-BE49-F238E27FC236}">
                <a16:creationId xmlns:a16="http://schemas.microsoft.com/office/drawing/2014/main" id="{A0D2D5F1-6C5F-8990-568E-9CD1E04E9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717" y="3561302"/>
            <a:ext cx="2907200" cy="2822524"/>
          </a:xfrm>
          <a:prstGeom prst="rect">
            <a:avLst/>
          </a:prstGeom>
        </p:spPr>
      </p:pic>
      <p:pic>
        <p:nvPicPr>
          <p:cNvPr id="9" name="Immagine 8" descr="Immagine che contiene linea, Diagramma, testo, diagramma&#10;&#10;Descrizione generata automaticamente">
            <a:extLst>
              <a:ext uri="{FF2B5EF4-FFF2-40B4-BE49-F238E27FC236}">
                <a16:creationId xmlns:a16="http://schemas.microsoft.com/office/drawing/2014/main" id="{9745403B-4407-F9AD-444A-2BE9DF80F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92" y="3561302"/>
            <a:ext cx="4187516" cy="2303770"/>
          </a:xfrm>
          <a:prstGeom prst="rect">
            <a:avLst/>
          </a:prstGeom>
        </p:spPr>
      </p:pic>
      <p:sp>
        <p:nvSpPr>
          <p:cNvPr id="10" name="CasellaDiTesto 9">
            <a:extLst>
              <a:ext uri="{FF2B5EF4-FFF2-40B4-BE49-F238E27FC236}">
                <a16:creationId xmlns:a16="http://schemas.microsoft.com/office/drawing/2014/main" id="{06B749C1-401E-D5CF-D05B-02B0894AB8ED}"/>
              </a:ext>
            </a:extLst>
          </p:cNvPr>
          <p:cNvSpPr txBox="1"/>
          <p:nvPr/>
        </p:nvSpPr>
        <p:spPr>
          <a:xfrm>
            <a:off x="822970" y="5799051"/>
            <a:ext cx="4187516" cy="584775"/>
          </a:xfrm>
          <a:prstGeom prst="rect">
            <a:avLst/>
          </a:prstGeom>
          <a:noFill/>
        </p:spPr>
        <p:txBody>
          <a:bodyPr wrap="square" rtlCol="0">
            <a:spAutoFit/>
          </a:bodyPr>
          <a:lstStyle/>
          <a:p>
            <a:r>
              <a:rPr lang="it-IT" sz="1600" i="1" dirty="0"/>
              <a:t>Analysis of the </a:t>
            </a:r>
            <a:r>
              <a:rPr lang="it-IT" sz="1600" i="1" dirty="0" err="1"/>
              <a:t>motion</a:t>
            </a:r>
            <a:r>
              <a:rPr lang="it-IT" sz="1600" i="1" dirty="0"/>
              <a:t> on </a:t>
            </a:r>
            <a:r>
              <a:rPr lang="it-IT" sz="1600" i="1" dirty="0" err="1"/>
              <a:t>lysosomes</a:t>
            </a:r>
            <a:r>
              <a:rPr lang="it-IT" sz="1600" i="1" dirty="0"/>
              <a:t> in a </a:t>
            </a:r>
            <a:r>
              <a:rPr lang="it-IT" sz="1600" i="1" dirty="0" err="1"/>
              <a:t>tubulin</a:t>
            </a:r>
            <a:r>
              <a:rPr lang="it-IT" sz="1600" i="1" dirty="0"/>
              <a:t> network</a:t>
            </a:r>
            <a:endParaRPr lang="en-GB" sz="1600" i="1" dirty="0"/>
          </a:p>
        </p:txBody>
      </p:sp>
      <p:sp>
        <p:nvSpPr>
          <p:cNvPr id="4" name="Segnaposto numero diapositiva 3">
            <a:extLst>
              <a:ext uri="{FF2B5EF4-FFF2-40B4-BE49-F238E27FC236}">
                <a16:creationId xmlns:a16="http://schemas.microsoft.com/office/drawing/2014/main" id="{CA11C56A-242C-0BFE-AA07-1D26372632AB}"/>
              </a:ext>
            </a:extLst>
          </p:cNvPr>
          <p:cNvSpPr>
            <a:spLocks noGrp="1"/>
          </p:cNvSpPr>
          <p:nvPr>
            <p:ph type="sldNum" sz="quarter" idx="12"/>
          </p:nvPr>
        </p:nvSpPr>
        <p:spPr>
          <a:xfrm>
            <a:off x="10558300" y="6492875"/>
            <a:ext cx="1052508" cy="365125"/>
          </a:xfrm>
        </p:spPr>
        <p:txBody>
          <a:bodyPr/>
          <a:lstStyle/>
          <a:p>
            <a:r>
              <a:rPr lang="en-GB" dirty="0"/>
              <a:t>31</a:t>
            </a:r>
          </a:p>
        </p:txBody>
      </p:sp>
    </p:spTree>
    <p:extLst>
      <p:ext uri="{BB962C8B-B14F-4D97-AF65-F5344CB8AC3E}">
        <p14:creationId xmlns:p14="http://schemas.microsoft.com/office/powerpoint/2010/main" val="488454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8161BB-E94D-D445-557A-D390D7FE4DA0}"/>
              </a:ext>
            </a:extLst>
          </p:cNvPr>
          <p:cNvSpPr>
            <a:spLocks noGrp="1"/>
          </p:cNvSpPr>
          <p:nvPr>
            <p:ph type="title"/>
          </p:nvPr>
        </p:nvSpPr>
        <p:spPr/>
        <p:txBody>
          <a:bodyPr/>
          <a:lstStyle/>
          <a:p>
            <a:r>
              <a:rPr lang="it-IT" dirty="0" err="1"/>
              <a:t>Bibliography</a:t>
            </a:r>
            <a:r>
              <a:rPr lang="it-IT" dirty="0"/>
              <a:t> </a:t>
            </a:r>
            <a:endParaRPr lang="en-GB" dirty="0"/>
          </a:p>
        </p:txBody>
      </p:sp>
      <p:sp>
        <p:nvSpPr>
          <p:cNvPr id="3" name="Segnaposto contenuto 2">
            <a:extLst>
              <a:ext uri="{FF2B5EF4-FFF2-40B4-BE49-F238E27FC236}">
                <a16:creationId xmlns:a16="http://schemas.microsoft.com/office/drawing/2014/main" id="{B231EC08-A271-DD61-F169-D3D648E25E30}"/>
              </a:ext>
            </a:extLst>
          </p:cNvPr>
          <p:cNvSpPr>
            <a:spLocks noGrp="1"/>
          </p:cNvSpPr>
          <p:nvPr>
            <p:ph idx="1"/>
          </p:nvPr>
        </p:nvSpPr>
        <p:spPr>
          <a:xfrm>
            <a:off x="581192" y="2336139"/>
            <a:ext cx="11029615" cy="3678303"/>
          </a:xfrm>
        </p:spPr>
        <p:txBody>
          <a:bodyPr>
            <a:normAutofit fontScale="92500" lnSpcReduction="10000"/>
          </a:bodyPr>
          <a:lstStyle/>
          <a:p>
            <a:pPr>
              <a:buFont typeface="Wingdings" panose="05000000000000000000" pitchFamily="2" charset="2"/>
              <a:buChar char="Ø"/>
            </a:pPr>
            <a:r>
              <a:rPr lang="it-IT" dirty="0"/>
              <a:t>Zunino,  A. </a:t>
            </a:r>
            <a:r>
              <a:rPr lang="it-IT" i="1" dirty="0"/>
              <a:t>et al., </a:t>
            </a:r>
            <a:r>
              <a:rPr lang="it-IT" dirty="0"/>
              <a:t>‘</a:t>
            </a:r>
            <a:r>
              <a:rPr lang="en-GB" i="1" dirty="0"/>
              <a:t>Reconstructing the image scanning microscopy dataset: an inverse problem</a:t>
            </a:r>
            <a:r>
              <a:rPr lang="en-GB" dirty="0"/>
              <a:t>’,</a:t>
            </a:r>
            <a:r>
              <a:rPr lang="it-IT" dirty="0"/>
              <a:t> Inverse </a:t>
            </a:r>
            <a:r>
              <a:rPr lang="it-IT" dirty="0" err="1"/>
              <a:t>Problems</a:t>
            </a:r>
            <a:r>
              <a:rPr lang="it-IT" dirty="0"/>
              <a:t>, 39 (2023) </a:t>
            </a:r>
          </a:p>
          <a:p>
            <a:pPr>
              <a:buFont typeface="Wingdings" panose="05000000000000000000" pitchFamily="2" charset="2"/>
              <a:buChar char="Ø"/>
            </a:pPr>
            <a:r>
              <a:rPr lang="en-GB" b="0" i="0" dirty="0">
                <a:effectLst/>
              </a:rPr>
              <a:t>Castello, M., </a:t>
            </a:r>
            <a:r>
              <a:rPr lang="en-GB" b="0" i="0" dirty="0" err="1">
                <a:effectLst/>
              </a:rPr>
              <a:t>Tortarolo</a:t>
            </a:r>
            <a:r>
              <a:rPr lang="en-GB" b="0" i="0" dirty="0">
                <a:effectLst/>
              </a:rPr>
              <a:t>, G., </a:t>
            </a:r>
            <a:r>
              <a:rPr lang="en-GB" b="0" i="0" dirty="0" err="1">
                <a:effectLst/>
              </a:rPr>
              <a:t>Buttafava</a:t>
            </a:r>
            <a:r>
              <a:rPr lang="en-GB" b="0" i="0" dirty="0">
                <a:effectLst/>
              </a:rPr>
              <a:t>, M. </a:t>
            </a:r>
            <a:r>
              <a:rPr lang="en-GB" b="0" i="1" dirty="0">
                <a:effectLst/>
              </a:rPr>
              <a:t>et al.</a:t>
            </a:r>
            <a:r>
              <a:rPr lang="en-GB" b="0" i="0" dirty="0">
                <a:effectLst/>
              </a:rPr>
              <a:t> ’</a:t>
            </a:r>
            <a:r>
              <a:rPr lang="en-GB" b="0" i="1" dirty="0">
                <a:effectLst/>
              </a:rPr>
              <a:t>A robust and versatile platform for image scanning microscopy enabling super-resolution FLIM’</a:t>
            </a:r>
            <a:r>
              <a:rPr lang="en-GB" b="0" i="0" dirty="0">
                <a:effectLst/>
              </a:rPr>
              <a:t>. </a:t>
            </a:r>
            <a:r>
              <a:rPr lang="en-GB" b="0" i="1" dirty="0">
                <a:effectLst/>
              </a:rPr>
              <a:t>Nat Methods</a:t>
            </a:r>
            <a:r>
              <a:rPr lang="en-GB" b="0" i="0" dirty="0">
                <a:effectLst/>
              </a:rPr>
              <a:t> </a:t>
            </a:r>
            <a:r>
              <a:rPr lang="en-GB" i="0" dirty="0">
                <a:effectLst/>
              </a:rPr>
              <a:t>16</a:t>
            </a:r>
            <a:r>
              <a:rPr lang="en-GB" b="0" i="0" dirty="0">
                <a:effectLst/>
              </a:rPr>
              <a:t>, 175–178 (2019)</a:t>
            </a:r>
            <a:endParaRPr lang="it-IT" dirty="0"/>
          </a:p>
          <a:p>
            <a:pPr>
              <a:buFont typeface="Wingdings" panose="05000000000000000000" pitchFamily="2" charset="2"/>
              <a:buChar char="Ø"/>
            </a:pPr>
            <a:r>
              <a:rPr lang="en-GB" b="0" i="0" dirty="0" err="1">
                <a:effectLst/>
              </a:rPr>
              <a:t>Tortarolo</a:t>
            </a:r>
            <a:r>
              <a:rPr lang="en-GB" b="0" i="0" dirty="0">
                <a:effectLst/>
              </a:rPr>
              <a:t>, G., Zunino, A., </a:t>
            </a:r>
            <a:r>
              <a:rPr lang="en-GB" b="0" i="0" dirty="0" err="1">
                <a:effectLst/>
              </a:rPr>
              <a:t>Fersini</a:t>
            </a:r>
            <a:r>
              <a:rPr lang="en-GB" b="0" i="0" dirty="0">
                <a:effectLst/>
              </a:rPr>
              <a:t>, F. </a:t>
            </a:r>
            <a:r>
              <a:rPr lang="en-GB" b="0" i="1" dirty="0">
                <a:effectLst/>
              </a:rPr>
              <a:t>et al.</a:t>
            </a:r>
            <a:r>
              <a:rPr lang="en-GB" b="0" i="0" dirty="0">
                <a:effectLst/>
              </a:rPr>
              <a:t> ’</a:t>
            </a:r>
            <a:r>
              <a:rPr lang="en-GB" b="0" i="1" dirty="0">
                <a:effectLst/>
              </a:rPr>
              <a:t>Focus image scanning microscopy for sharp and gentle super-resolved microscopy’</a:t>
            </a:r>
            <a:r>
              <a:rPr lang="en-GB" b="0" i="0" dirty="0">
                <a:effectLst/>
              </a:rPr>
              <a:t>. </a:t>
            </a:r>
            <a:r>
              <a:rPr lang="en-GB" b="0" i="1" dirty="0">
                <a:effectLst/>
              </a:rPr>
              <a:t>Nat </a:t>
            </a:r>
            <a:r>
              <a:rPr lang="en-GB" b="0" i="1" dirty="0" err="1">
                <a:effectLst/>
              </a:rPr>
              <a:t>Commun</a:t>
            </a:r>
            <a:r>
              <a:rPr lang="en-GB" b="0" i="0" dirty="0">
                <a:effectLst/>
              </a:rPr>
              <a:t> </a:t>
            </a:r>
            <a:r>
              <a:rPr lang="en-GB" i="0" dirty="0">
                <a:effectLst/>
              </a:rPr>
              <a:t>13</a:t>
            </a:r>
            <a:r>
              <a:rPr lang="en-GB" b="0" i="0" dirty="0">
                <a:effectLst/>
              </a:rPr>
              <a:t>, 7723 (2022)</a:t>
            </a:r>
            <a:endParaRPr lang="it-IT" dirty="0"/>
          </a:p>
          <a:p>
            <a:pPr>
              <a:buFont typeface="Wingdings" panose="05000000000000000000" pitchFamily="2" charset="2"/>
              <a:buChar char="Ø"/>
            </a:pPr>
            <a:r>
              <a:rPr lang="en-GB" dirty="0" err="1"/>
              <a:t>Slenders</a:t>
            </a:r>
            <a:r>
              <a:rPr lang="en-GB" dirty="0"/>
              <a:t>, E. </a:t>
            </a:r>
            <a:r>
              <a:rPr lang="en-GB" i="1" dirty="0"/>
              <a:t>et al., </a:t>
            </a:r>
            <a:r>
              <a:rPr lang="en-GB" dirty="0"/>
              <a:t>‘</a:t>
            </a:r>
            <a:r>
              <a:rPr lang="en-GB" i="1" dirty="0"/>
              <a:t>Confocal-based fluorescence fluctuation spectroscopy with a SPAD array detector</a:t>
            </a:r>
            <a:r>
              <a:rPr lang="en-GB" dirty="0"/>
              <a:t>’, Light: Science &amp; Applications (2021)</a:t>
            </a:r>
            <a:endParaRPr lang="it-IT" dirty="0"/>
          </a:p>
          <a:p>
            <a:pPr>
              <a:buFont typeface="Wingdings" panose="05000000000000000000" pitchFamily="2" charset="2"/>
              <a:buChar char="Ø"/>
            </a:pPr>
            <a:r>
              <a:rPr lang="it-IT" dirty="0"/>
              <a:t>Bucci, A. </a:t>
            </a:r>
            <a:r>
              <a:rPr lang="it-IT" i="1" dirty="0"/>
              <a:t>et al</a:t>
            </a:r>
            <a:r>
              <a:rPr lang="it-IT" dirty="0"/>
              <a:t>., ‘</a:t>
            </a:r>
            <a:r>
              <a:rPr lang="en-GB" i="1" dirty="0"/>
              <a:t>4D Single-Particle Tracking with Asynchronous Read-Out SPAD-Array Detector</a:t>
            </a:r>
            <a:r>
              <a:rPr lang="it-IT" dirty="0"/>
              <a:t>’, preprint (2023)</a:t>
            </a:r>
          </a:p>
          <a:p>
            <a:pPr>
              <a:buFont typeface="Wingdings" panose="05000000000000000000" pitchFamily="2" charset="2"/>
              <a:buChar char="Ø"/>
            </a:pPr>
            <a:r>
              <a:rPr lang="it-IT" dirty="0"/>
              <a:t>Perego, E. </a:t>
            </a:r>
            <a:r>
              <a:rPr lang="it-IT" i="1" dirty="0"/>
              <a:t>et al</a:t>
            </a:r>
            <a:r>
              <a:rPr lang="it-IT" dirty="0"/>
              <a:t>. , ‘</a:t>
            </a:r>
            <a:r>
              <a:rPr lang="en-GB" dirty="0"/>
              <a:t>Content-enriched fluorescence lifetime fluctuation spectroscopy to study bio-molecular condensate formation’, preprint (2023)</a:t>
            </a:r>
            <a:endParaRPr lang="it-IT" dirty="0"/>
          </a:p>
          <a:p>
            <a:pPr>
              <a:buFont typeface="Wingdings" panose="05000000000000000000" pitchFamily="2" charset="2"/>
              <a:buChar char="Ø"/>
            </a:pPr>
            <a:r>
              <a:rPr lang="en-GB" b="0" i="0" dirty="0" err="1">
                <a:effectLst/>
              </a:rPr>
              <a:t>Rossetta</a:t>
            </a:r>
            <a:r>
              <a:rPr lang="en-GB" b="0" i="0" dirty="0">
                <a:effectLst/>
              </a:rPr>
              <a:t>, A., </a:t>
            </a:r>
            <a:r>
              <a:rPr lang="en-GB" b="0" i="0" dirty="0" err="1">
                <a:effectLst/>
              </a:rPr>
              <a:t>Slenders</a:t>
            </a:r>
            <a:r>
              <a:rPr lang="en-GB" b="0" i="0" dirty="0">
                <a:effectLst/>
              </a:rPr>
              <a:t>, E., Donato, M. </a:t>
            </a:r>
            <a:r>
              <a:rPr lang="en-GB" b="0" i="1" dirty="0">
                <a:effectLst/>
              </a:rPr>
              <a:t>et al.</a:t>
            </a:r>
            <a:r>
              <a:rPr lang="en-GB" dirty="0"/>
              <a:t>, ‘</a:t>
            </a:r>
            <a:r>
              <a:rPr lang="en-GB" b="0" i="1" dirty="0">
                <a:effectLst/>
              </a:rPr>
              <a:t>The </a:t>
            </a:r>
            <a:r>
              <a:rPr lang="en-GB" b="0" i="1" dirty="0" err="1">
                <a:effectLst/>
              </a:rPr>
              <a:t>BrightEyes</a:t>
            </a:r>
            <a:r>
              <a:rPr lang="en-GB" b="0" i="1" dirty="0">
                <a:effectLst/>
              </a:rPr>
              <a:t>-TTM as an open-source time-tagging module for democratising single-photon microscopy</a:t>
            </a:r>
            <a:r>
              <a:rPr lang="en-GB" b="0" i="0" dirty="0">
                <a:effectLst/>
              </a:rPr>
              <a:t>’. </a:t>
            </a:r>
            <a:r>
              <a:rPr lang="en-GB" b="0" i="1" dirty="0">
                <a:effectLst/>
              </a:rPr>
              <a:t>Nat </a:t>
            </a:r>
            <a:r>
              <a:rPr lang="en-GB" b="0" i="1" dirty="0" err="1">
                <a:effectLst/>
              </a:rPr>
              <a:t>Commun</a:t>
            </a:r>
            <a:r>
              <a:rPr lang="en-GB" b="0" i="0" dirty="0">
                <a:effectLst/>
              </a:rPr>
              <a:t> </a:t>
            </a:r>
            <a:r>
              <a:rPr lang="en-GB" i="0" dirty="0">
                <a:effectLst/>
              </a:rPr>
              <a:t>13</a:t>
            </a:r>
            <a:r>
              <a:rPr lang="en-GB" b="0" i="0" dirty="0">
                <a:effectLst/>
              </a:rPr>
              <a:t>, 7406 (2022)</a:t>
            </a:r>
            <a:endParaRPr lang="en-GB" dirty="0"/>
          </a:p>
        </p:txBody>
      </p:sp>
      <p:sp>
        <p:nvSpPr>
          <p:cNvPr id="4" name="Segnaposto numero diapositiva 3">
            <a:extLst>
              <a:ext uri="{FF2B5EF4-FFF2-40B4-BE49-F238E27FC236}">
                <a16:creationId xmlns:a16="http://schemas.microsoft.com/office/drawing/2014/main" id="{B67A5EEB-6BC3-E328-C150-FDC2D6BD5177}"/>
              </a:ext>
            </a:extLst>
          </p:cNvPr>
          <p:cNvSpPr>
            <a:spLocks noGrp="1"/>
          </p:cNvSpPr>
          <p:nvPr>
            <p:ph type="sldNum" sz="quarter" idx="12"/>
          </p:nvPr>
        </p:nvSpPr>
        <p:spPr>
          <a:xfrm>
            <a:off x="10558299" y="6492875"/>
            <a:ext cx="1052508" cy="365125"/>
          </a:xfrm>
        </p:spPr>
        <p:txBody>
          <a:bodyPr/>
          <a:lstStyle/>
          <a:p>
            <a:r>
              <a:rPr lang="en-GB" dirty="0"/>
              <a:t>32</a:t>
            </a:r>
          </a:p>
        </p:txBody>
      </p:sp>
    </p:spTree>
    <p:extLst>
      <p:ext uri="{BB962C8B-B14F-4D97-AF65-F5344CB8AC3E}">
        <p14:creationId xmlns:p14="http://schemas.microsoft.com/office/powerpoint/2010/main" val="403955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6D5C8B-C137-5114-3EA6-68093E874A0A}"/>
              </a:ext>
            </a:extLst>
          </p:cNvPr>
          <p:cNvSpPr>
            <a:spLocks noGrp="1"/>
          </p:cNvSpPr>
          <p:nvPr>
            <p:ph type="title"/>
          </p:nvPr>
        </p:nvSpPr>
        <p:spPr/>
        <p:txBody>
          <a:bodyPr/>
          <a:lstStyle/>
          <a:p>
            <a:r>
              <a:rPr lang="en-US"/>
              <a:t>Let’s start from the beginning…</a:t>
            </a:r>
          </a:p>
        </p:txBody>
      </p:sp>
      <p:pic>
        <p:nvPicPr>
          <p:cNvPr id="5" name="Segnaposto contenuto 4" descr="Immagine che contiene cerchio, schizzo&#10;&#10;Descrizione generata automaticamente">
            <a:extLst>
              <a:ext uri="{FF2B5EF4-FFF2-40B4-BE49-F238E27FC236}">
                <a16:creationId xmlns:a16="http://schemas.microsoft.com/office/drawing/2014/main" id="{C60580CA-EA38-EE9E-4458-4E4C4A5D9D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8701" y="4229034"/>
            <a:ext cx="6036064" cy="2642160"/>
          </a:xfrm>
        </p:spPr>
      </p:pic>
      <p:sp>
        <p:nvSpPr>
          <p:cNvPr id="6" name="Rettangolo 5">
            <a:extLst>
              <a:ext uri="{FF2B5EF4-FFF2-40B4-BE49-F238E27FC236}">
                <a16:creationId xmlns:a16="http://schemas.microsoft.com/office/drawing/2014/main" id="{E3583D1B-6F12-B7B6-C4EC-A888CE2A5BA6}"/>
              </a:ext>
            </a:extLst>
          </p:cNvPr>
          <p:cNvSpPr/>
          <p:nvPr/>
        </p:nvSpPr>
        <p:spPr>
          <a:xfrm>
            <a:off x="5326317" y="4394964"/>
            <a:ext cx="258418" cy="2981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A342DACB-50B4-4A82-4E7C-9F3ED8DA23A4}"/>
              </a:ext>
            </a:extLst>
          </p:cNvPr>
          <p:cNvSpPr/>
          <p:nvPr/>
        </p:nvSpPr>
        <p:spPr>
          <a:xfrm>
            <a:off x="1515047" y="4389947"/>
            <a:ext cx="1998611" cy="20136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9AB17AB7-9D95-5D4F-D0A7-EE88108310C7}"/>
              </a:ext>
            </a:extLst>
          </p:cNvPr>
          <p:cNvSpPr/>
          <p:nvPr/>
        </p:nvSpPr>
        <p:spPr>
          <a:xfrm>
            <a:off x="2455986" y="5335962"/>
            <a:ext cx="116732" cy="12159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B3D2C2CD-F757-9E5A-E687-3A7EDB285BA3}"/>
                  </a:ext>
                </a:extLst>
              </p:cNvPr>
              <p:cNvSpPr txBox="1"/>
              <p:nvPr/>
            </p:nvSpPr>
            <p:spPr>
              <a:xfrm>
                <a:off x="483140" y="1968024"/>
                <a:ext cx="11225719" cy="2576026"/>
              </a:xfrm>
              <a:prstGeom prst="rect">
                <a:avLst/>
              </a:prstGeom>
              <a:noFill/>
            </p:spPr>
            <p:txBody>
              <a:bodyPr wrap="square" rtlCol="0">
                <a:spAutoFit/>
              </a:bodyPr>
              <a:lstStyle/>
              <a:p>
                <a:pPr>
                  <a:buClr>
                    <a:schemeClr val="accent2"/>
                  </a:buClr>
                </a:pPr>
                <a:r>
                  <a:rPr lang="en-US" dirty="0"/>
                  <a:t>Imaging a point-like object results in a diffraction pattern, the Airy Disks, which limits our ability to distinguish close objects</a:t>
                </a:r>
              </a:p>
              <a:p>
                <a:pPr marL="285750" indent="-285750">
                  <a:buClr>
                    <a:schemeClr val="accent2"/>
                  </a:buClr>
                  <a:buFont typeface="Wingdings" panose="05000000000000000000" pitchFamily="2" charset="2"/>
                  <a:buChar char="§"/>
                </a:pPr>
                <a:endParaRPr lang="en-US" dirty="0"/>
              </a:p>
              <a:p>
                <a:pPr>
                  <a:buClr>
                    <a:schemeClr val="accent2"/>
                  </a:buClr>
                </a:pPr>
                <a:r>
                  <a:rPr lang="en-US" dirty="0"/>
                  <a:t>The diameter of the central peak is </a:t>
                </a:r>
                <a14:m>
                  <m:oMath xmlns:m="http://schemas.openxmlformats.org/officeDocument/2006/math">
                    <m:r>
                      <a:rPr lang="en-US" b="0" i="1" smtClean="0">
                        <a:latin typeface="Cambria Math" panose="02040503050406030204" pitchFamily="18" charset="0"/>
                      </a:rPr>
                      <m:t>𝐷</m:t>
                    </m:r>
                    <m:r>
                      <a:rPr lang="en-US" i="1" smtClean="0">
                        <a:latin typeface="Cambria Math" panose="02040503050406030204" pitchFamily="18" charset="0"/>
                      </a:rPr>
                      <m:t>=</m:t>
                    </m:r>
                    <m:r>
                      <a:rPr lang="en-US" b="0" i="1" smtClean="0">
                        <a:latin typeface="Cambria Math" panose="02040503050406030204" pitchFamily="18" charset="0"/>
                      </a:rPr>
                      <m:t>1.22</m:t>
                    </m:r>
                    <m:f>
                      <m:fPr>
                        <m:ctrlPr>
                          <a:rPr lang="en-US" i="1" smtClean="0">
                            <a:latin typeface="Cambria Math" panose="02040503050406030204" pitchFamily="18" charset="0"/>
                          </a:rPr>
                        </m:ctrlPr>
                      </m:fPr>
                      <m:num>
                        <m:r>
                          <m:rPr>
                            <m:sty m:val="p"/>
                          </m:rPr>
                          <a:rPr lang="en-US" i="1" smtClean="0">
                            <a:latin typeface="Cambria Math" panose="02040503050406030204" pitchFamily="18" charset="0"/>
                            <a:ea typeface="Cambria Math" panose="02040503050406030204" pitchFamily="18" charset="0"/>
                          </a:rPr>
                          <m:t>λ</m:t>
                        </m:r>
                      </m:num>
                      <m:den>
                        <m:r>
                          <a:rPr lang="en-US" b="0" i="1" smtClean="0">
                            <a:latin typeface="Cambria Math" panose="02040503050406030204" pitchFamily="18" charset="0"/>
                          </a:rPr>
                          <m:t>𝑁𝐴</m:t>
                        </m:r>
                      </m:den>
                    </m:f>
                  </m:oMath>
                </a14:m>
                <a:r>
                  <a:rPr lang="en-US" dirty="0"/>
                  <a:t>  and it’s called an Airy Unit (AU)</a:t>
                </a:r>
              </a:p>
              <a:p>
                <a:pPr marL="285750" indent="-285750">
                  <a:buClr>
                    <a:schemeClr val="accent2"/>
                  </a:buClr>
                  <a:buFont typeface="Wingdings" panose="05000000000000000000" pitchFamily="2" charset="2"/>
                  <a:buChar char="§"/>
                </a:pPr>
                <a:endParaRPr lang="en-US" dirty="0"/>
              </a:p>
              <a:p>
                <a:pPr>
                  <a:buClr>
                    <a:schemeClr val="accent2"/>
                  </a:buClr>
                </a:pPr>
                <a:r>
                  <a:rPr lang="en-US" dirty="0"/>
                  <a:t>We define the spatial resolution after Abbe’s Law:    </a:t>
                </a:r>
                <a14:m>
                  <m:oMath xmlns:m="http://schemas.openxmlformats.org/officeDocument/2006/math">
                    <m:r>
                      <a:rPr lang="en-US" b="0" i="1" smtClean="0">
                        <a:latin typeface="Cambria Math" panose="02040503050406030204" pitchFamily="18" charset="0"/>
                      </a:rPr>
                      <m:t>𝑅</m:t>
                    </m:r>
                    <m:r>
                      <a:rPr lang="en-US" i="1" smtClean="0">
                        <a:latin typeface="Cambria Math" panose="02040503050406030204" pitchFamily="18" charset="0"/>
                      </a:rPr>
                      <m:t>=</m:t>
                    </m:r>
                    <m:r>
                      <a:rPr lang="en-US" b="0" i="1" smtClean="0">
                        <a:latin typeface="Cambria Math" panose="02040503050406030204" pitchFamily="18" charset="0"/>
                      </a:rPr>
                      <m:t>0.61</m:t>
                    </m:r>
                    <m:f>
                      <m:fPr>
                        <m:ctrlPr>
                          <a:rPr lang="en-US" i="1" smtClean="0">
                            <a:latin typeface="Cambria Math" panose="02040503050406030204" pitchFamily="18" charset="0"/>
                          </a:rPr>
                        </m:ctrlPr>
                      </m:fPr>
                      <m:num>
                        <m:r>
                          <m:rPr>
                            <m:sty m:val="p"/>
                          </m:rPr>
                          <a:rPr lang="en-US" i="1" smtClean="0">
                            <a:latin typeface="Cambria Math" panose="02040503050406030204" pitchFamily="18" charset="0"/>
                            <a:ea typeface="Cambria Math" panose="02040503050406030204" pitchFamily="18" charset="0"/>
                          </a:rPr>
                          <m:t>λ</m:t>
                        </m:r>
                      </m:num>
                      <m:den>
                        <m:r>
                          <a:rPr lang="en-US" b="0" i="1" smtClean="0">
                            <a:latin typeface="Cambria Math" panose="02040503050406030204" pitchFamily="18" charset="0"/>
                          </a:rPr>
                          <m:t>𝑁𝐴</m:t>
                        </m:r>
                      </m:den>
                    </m:f>
                  </m:oMath>
                </a14:m>
                <a:endParaRPr lang="en-US" dirty="0"/>
              </a:p>
              <a:p>
                <a:pPr marL="285750" indent="-285750">
                  <a:buClr>
                    <a:schemeClr val="accent2"/>
                  </a:buClr>
                  <a:buFont typeface="Wingdings" panose="05000000000000000000" pitchFamily="2" charset="2"/>
                  <a:buChar char="§"/>
                </a:pPr>
                <a:endParaRPr lang="en-US" dirty="0"/>
              </a:p>
              <a:p>
                <a:pPr marL="285750" indent="-285750">
                  <a:buClr>
                    <a:schemeClr val="accent2"/>
                  </a:buClr>
                  <a:buFont typeface="Wingdings" panose="05000000000000000000" pitchFamily="2" charset="2"/>
                  <a:buChar char="§"/>
                </a:pPr>
                <a:endParaRPr lang="en-US" dirty="0"/>
              </a:p>
            </p:txBody>
          </p:sp>
        </mc:Choice>
        <mc:Fallback xmlns="">
          <p:sp>
            <p:nvSpPr>
              <p:cNvPr id="9" name="CasellaDiTesto 8">
                <a:extLst>
                  <a:ext uri="{FF2B5EF4-FFF2-40B4-BE49-F238E27FC236}">
                    <a16:creationId xmlns:a16="http://schemas.microsoft.com/office/drawing/2014/main" id="{B3D2C2CD-F757-9E5A-E687-3A7EDB285BA3}"/>
                  </a:ext>
                </a:extLst>
              </p:cNvPr>
              <p:cNvSpPr txBox="1">
                <a:spLocks noRot="1" noChangeAspect="1" noMove="1" noResize="1" noEditPoints="1" noAdjustHandles="1" noChangeArrowheads="1" noChangeShapeType="1" noTextEdit="1"/>
              </p:cNvSpPr>
              <p:nvPr/>
            </p:nvSpPr>
            <p:spPr>
              <a:xfrm>
                <a:off x="483140" y="1968024"/>
                <a:ext cx="11225719" cy="2576026"/>
              </a:xfrm>
              <a:prstGeom prst="rect">
                <a:avLst/>
              </a:prstGeom>
              <a:blipFill>
                <a:blip r:embed="rId3"/>
                <a:stretch>
                  <a:fillRect l="-434" t="-1422"/>
                </a:stretch>
              </a:blipFill>
            </p:spPr>
            <p:txBody>
              <a:bodyPr/>
              <a:lstStyle/>
              <a:p>
                <a:r>
                  <a:rPr lang="en-GB">
                    <a:noFill/>
                  </a:rPr>
                  <a:t> </a:t>
                </a:r>
              </a:p>
            </p:txBody>
          </p:sp>
        </mc:Fallback>
      </mc:AlternateContent>
      <p:sp>
        <p:nvSpPr>
          <p:cNvPr id="10" name="Freccia a destra 9">
            <a:extLst>
              <a:ext uri="{FF2B5EF4-FFF2-40B4-BE49-F238E27FC236}">
                <a16:creationId xmlns:a16="http://schemas.microsoft.com/office/drawing/2014/main" id="{D028C791-7F2C-1261-B3A2-3974C6D38AD4}"/>
              </a:ext>
            </a:extLst>
          </p:cNvPr>
          <p:cNvSpPr/>
          <p:nvPr/>
        </p:nvSpPr>
        <p:spPr>
          <a:xfrm>
            <a:off x="4025062" y="5097202"/>
            <a:ext cx="855247" cy="47752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ttangolo 2">
            <a:extLst>
              <a:ext uri="{FF2B5EF4-FFF2-40B4-BE49-F238E27FC236}">
                <a16:creationId xmlns:a16="http://schemas.microsoft.com/office/drawing/2014/main" id="{356485D4-9188-C0FB-3D6F-849C666C7967}"/>
              </a:ext>
            </a:extLst>
          </p:cNvPr>
          <p:cNvSpPr/>
          <p:nvPr/>
        </p:nvSpPr>
        <p:spPr>
          <a:xfrm>
            <a:off x="7752452" y="4357140"/>
            <a:ext cx="632298" cy="4389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egnaposto numero diapositiva 10">
            <a:extLst>
              <a:ext uri="{FF2B5EF4-FFF2-40B4-BE49-F238E27FC236}">
                <a16:creationId xmlns:a16="http://schemas.microsoft.com/office/drawing/2014/main" id="{E12D73EF-157C-F7DF-521C-C84474621257}"/>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4</a:t>
            </a:fld>
            <a:endParaRPr lang="en-GB"/>
          </a:p>
        </p:txBody>
      </p:sp>
    </p:spTree>
    <p:extLst>
      <p:ext uri="{BB962C8B-B14F-4D97-AF65-F5344CB8AC3E}">
        <p14:creationId xmlns:p14="http://schemas.microsoft.com/office/powerpoint/2010/main" val="173261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37CA1-DF61-A832-7FE7-CF06E5DB06F3}"/>
              </a:ext>
            </a:extLst>
          </p:cNvPr>
          <p:cNvSpPr>
            <a:spLocks noGrp="1"/>
          </p:cNvSpPr>
          <p:nvPr>
            <p:ph type="title"/>
          </p:nvPr>
        </p:nvSpPr>
        <p:spPr/>
        <p:txBody>
          <a:bodyPr/>
          <a:lstStyle/>
          <a:p>
            <a:r>
              <a:rPr lang="it-IT" dirty="0" err="1"/>
              <a:t>Confocal</a:t>
            </a:r>
            <a:r>
              <a:rPr lang="it-IT" dirty="0"/>
              <a:t> </a:t>
            </a:r>
            <a:r>
              <a:rPr lang="it-IT" dirty="0" err="1"/>
              <a:t>microscope</a:t>
            </a:r>
            <a:endParaRPr lang="en-GB" dirty="0"/>
          </a:p>
        </p:txBody>
      </p:sp>
      <p:sp>
        <p:nvSpPr>
          <p:cNvPr id="114" name="CasellaDiTesto 113">
            <a:extLst>
              <a:ext uri="{FF2B5EF4-FFF2-40B4-BE49-F238E27FC236}">
                <a16:creationId xmlns:a16="http://schemas.microsoft.com/office/drawing/2014/main" id="{83A0BF96-4ABB-1F3E-AF5D-E341DCB7DFE0}"/>
              </a:ext>
            </a:extLst>
          </p:cNvPr>
          <p:cNvSpPr txBox="1"/>
          <p:nvPr/>
        </p:nvSpPr>
        <p:spPr>
          <a:xfrm>
            <a:off x="440987" y="1882682"/>
            <a:ext cx="11310026" cy="646331"/>
          </a:xfrm>
          <a:prstGeom prst="rect">
            <a:avLst/>
          </a:prstGeom>
          <a:noFill/>
        </p:spPr>
        <p:txBody>
          <a:bodyPr wrap="square" rtlCol="0">
            <a:spAutoFit/>
          </a:bodyPr>
          <a:lstStyle/>
          <a:p>
            <a:r>
              <a:rPr lang="it-IT" dirty="0"/>
              <a:t>In a </a:t>
            </a:r>
            <a:r>
              <a:rPr lang="it-IT" dirty="0" err="1"/>
              <a:t>typical</a:t>
            </a:r>
            <a:r>
              <a:rPr lang="it-IT" dirty="0"/>
              <a:t> </a:t>
            </a:r>
            <a:r>
              <a:rPr lang="it-IT" dirty="0" err="1"/>
              <a:t>confocal</a:t>
            </a:r>
            <a:r>
              <a:rPr lang="it-IT" dirty="0"/>
              <a:t> </a:t>
            </a:r>
            <a:r>
              <a:rPr lang="it-IT" dirty="0" err="1"/>
              <a:t>microscope</a:t>
            </a:r>
            <a:r>
              <a:rPr lang="it-IT" dirty="0"/>
              <a:t> i </a:t>
            </a:r>
            <a:r>
              <a:rPr lang="it-IT" dirty="0" err="1"/>
              <a:t>scan</a:t>
            </a:r>
            <a:r>
              <a:rPr lang="it-IT" dirty="0"/>
              <a:t> the sample and </a:t>
            </a:r>
            <a:r>
              <a:rPr lang="it-IT" dirty="0" err="1"/>
              <a:t>assign</a:t>
            </a:r>
            <a:r>
              <a:rPr lang="it-IT" dirty="0"/>
              <a:t>, to </a:t>
            </a:r>
            <a:r>
              <a:rPr lang="it-IT" dirty="0" err="1"/>
              <a:t>every</a:t>
            </a:r>
            <a:r>
              <a:rPr lang="it-IT" dirty="0"/>
              <a:t> </a:t>
            </a:r>
            <a:r>
              <a:rPr lang="it-IT" dirty="0" err="1"/>
              <a:t>scanned</a:t>
            </a:r>
            <a:r>
              <a:rPr lang="it-IT" dirty="0"/>
              <a:t> pixel, the </a:t>
            </a:r>
            <a:r>
              <a:rPr lang="it-IT" dirty="0" err="1"/>
              <a:t>total</a:t>
            </a:r>
            <a:r>
              <a:rPr lang="it-IT" dirty="0"/>
              <a:t> </a:t>
            </a:r>
            <a:r>
              <a:rPr lang="it-IT" dirty="0" err="1"/>
              <a:t>intensity</a:t>
            </a:r>
            <a:r>
              <a:rPr lang="it-IT" dirty="0"/>
              <a:t> </a:t>
            </a:r>
            <a:r>
              <a:rPr lang="it-IT" dirty="0" err="1"/>
              <a:t>detected</a:t>
            </a:r>
            <a:r>
              <a:rPr lang="it-IT" dirty="0"/>
              <a:t> after the </a:t>
            </a:r>
            <a:r>
              <a:rPr lang="it-IT" dirty="0" err="1"/>
              <a:t>pinhole</a:t>
            </a:r>
            <a:endParaRPr lang="en-GB" dirty="0"/>
          </a:p>
        </p:txBody>
      </p:sp>
      <p:pic>
        <p:nvPicPr>
          <p:cNvPr id="8" name="Immagine 7" descr="Immagine che contiene schermata, diagramma, testo, design&#10;&#10;Descrizione generata automaticamente">
            <a:extLst>
              <a:ext uri="{FF2B5EF4-FFF2-40B4-BE49-F238E27FC236}">
                <a16:creationId xmlns:a16="http://schemas.microsoft.com/office/drawing/2014/main" id="{9A824038-93DA-3AF7-F927-F9795C95F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95" y="2850600"/>
            <a:ext cx="4605078" cy="3685813"/>
          </a:xfrm>
          <a:prstGeom prst="rect">
            <a:avLst/>
          </a:prstGeom>
        </p:spPr>
      </p:pic>
      <p:pic>
        <p:nvPicPr>
          <p:cNvPr id="15" name="Immagine 14" descr="Immagine che contiene testo, schermata, grafica, Elementi grafici&#10;&#10;Descrizione generata automaticamente">
            <a:extLst>
              <a:ext uri="{FF2B5EF4-FFF2-40B4-BE49-F238E27FC236}">
                <a16:creationId xmlns:a16="http://schemas.microsoft.com/office/drawing/2014/main" id="{BF598CE4-0394-8895-9570-1467A55BD366}"/>
              </a:ext>
            </a:extLst>
          </p:cNvPr>
          <p:cNvPicPr>
            <a:picLocks noChangeAspect="1"/>
          </p:cNvPicPr>
          <p:nvPr/>
        </p:nvPicPr>
        <p:blipFill rotWithShape="1">
          <a:blip r:embed="rId3">
            <a:extLst>
              <a:ext uri="{28A0092B-C50C-407E-A947-70E740481C1C}">
                <a14:useLocalDpi xmlns:a14="http://schemas.microsoft.com/office/drawing/2010/main" val="0"/>
              </a:ext>
            </a:extLst>
          </a:blip>
          <a:srcRect l="2068" t="7309" r="-188" b="9453"/>
          <a:stretch/>
        </p:blipFill>
        <p:spPr>
          <a:xfrm>
            <a:off x="5553178" y="2529013"/>
            <a:ext cx="6057630" cy="4007400"/>
          </a:xfrm>
          <a:prstGeom prst="rect">
            <a:avLst/>
          </a:prstGeom>
        </p:spPr>
      </p:pic>
      <p:sp>
        <p:nvSpPr>
          <p:cNvPr id="16" name="Rettangolo 15">
            <a:extLst>
              <a:ext uri="{FF2B5EF4-FFF2-40B4-BE49-F238E27FC236}">
                <a16:creationId xmlns:a16="http://schemas.microsoft.com/office/drawing/2014/main" id="{0D867B7B-6C45-C225-604A-FB54B5CC3F3B}"/>
              </a:ext>
            </a:extLst>
          </p:cNvPr>
          <p:cNvSpPr/>
          <p:nvPr/>
        </p:nvSpPr>
        <p:spPr>
          <a:xfrm>
            <a:off x="7797521" y="5566787"/>
            <a:ext cx="3953491" cy="11354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ttangolo 16">
            <a:extLst>
              <a:ext uri="{FF2B5EF4-FFF2-40B4-BE49-F238E27FC236}">
                <a16:creationId xmlns:a16="http://schemas.microsoft.com/office/drawing/2014/main" id="{2CF20C57-D212-A7B1-8528-C6BF462E4A9A}"/>
              </a:ext>
            </a:extLst>
          </p:cNvPr>
          <p:cNvSpPr/>
          <p:nvPr/>
        </p:nvSpPr>
        <p:spPr>
          <a:xfrm>
            <a:off x="5412974" y="5569353"/>
            <a:ext cx="522871"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egnaposto numero diapositiva 3">
            <a:extLst>
              <a:ext uri="{FF2B5EF4-FFF2-40B4-BE49-F238E27FC236}">
                <a16:creationId xmlns:a16="http://schemas.microsoft.com/office/drawing/2014/main" id="{363C379A-F78E-C614-F598-3402C126F8AA}"/>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5</a:t>
            </a:fld>
            <a:endParaRPr lang="en-GB" dirty="0"/>
          </a:p>
        </p:txBody>
      </p:sp>
    </p:spTree>
    <p:extLst>
      <p:ext uri="{BB962C8B-B14F-4D97-AF65-F5344CB8AC3E}">
        <p14:creationId xmlns:p14="http://schemas.microsoft.com/office/powerpoint/2010/main" val="33234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37CA1-DF61-A832-7FE7-CF06E5DB06F3}"/>
              </a:ext>
            </a:extLst>
          </p:cNvPr>
          <p:cNvSpPr>
            <a:spLocks noGrp="1"/>
          </p:cNvSpPr>
          <p:nvPr>
            <p:ph type="title"/>
          </p:nvPr>
        </p:nvSpPr>
        <p:spPr/>
        <p:txBody>
          <a:bodyPr/>
          <a:lstStyle/>
          <a:p>
            <a:r>
              <a:rPr lang="it-IT" dirty="0" err="1"/>
              <a:t>Pinhole</a:t>
            </a:r>
            <a:r>
              <a:rPr lang="it-IT" dirty="0"/>
              <a:t> and </a:t>
            </a:r>
            <a:r>
              <a:rPr lang="it-IT" dirty="0" err="1"/>
              <a:t>resolution</a:t>
            </a:r>
            <a:endParaRPr lang="en-GB" dirty="0"/>
          </a:p>
        </p:txBody>
      </p:sp>
      <p:cxnSp>
        <p:nvCxnSpPr>
          <p:cNvPr id="5" name="Connettore diritto 4">
            <a:extLst>
              <a:ext uri="{FF2B5EF4-FFF2-40B4-BE49-F238E27FC236}">
                <a16:creationId xmlns:a16="http://schemas.microsoft.com/office/drawing/2014/main" id="{57529076-2E17-D568-B514-33CE078A2A58}"/>
              </a:ext>
            </a:extLst>
          </p:cNvPr>
          <p:cNvCxnSpPr>
            <a:cxnSpLocks/>
          </p:cNvCxnSpPr>
          <p:nvPr/>
        </p:nvCxnSpPr>
        <p:spPr>
          <a:xfrm>
            <a:off x="604581" y="4016139"/>
            <a:ext cx="359683"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1030A1D0-EC11-DBE5-9BD2-99E4A1310587}"/>
              </a:ext>
            </a:extLst>
          </p:cNvPr>
          <p:cNvCxnSpPr>
            <a:cxnSpLocks/>
          </p:cNvCxnSpPr>
          <p:nvPr/>
        </p:nvCxnSpPr>
        <p:spPr>
          <a:xfrm>
            <a:off x="1750474" y="4016139"/>
            <a:ext cx="302871" cy="1"/>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99A19594-0FE9-C3BE-CE8C-2B79F644363F}"/>
              </a:ext>
            </a:extLst>
          </p:cNvPr>
          <p:cNvCxnSpPr>
            <a:cxnSpLocks/>
          </p:cNvCxnSpPr>
          <p:nvPr/>
        </p:nvCxnSpPr>
        <p:spPr>
          <a:xfrm flipH="1" flipV="1">
            <a:off x="1160165" y="3738347"/>
            <a:ext cx="893180" cy="1608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F76D01D-E4AA-0C1C-F471-160DE29FBC39}"/>
              </a:ext>
            </a:extLst>
          </p:cNvPr>
          <p:cNvCxnSpPr>
            <a:cxnSpLocks/>
          </p:cNvCxnSpPr>
          <p:nvPr/>
        </p:nvCxnSpPr>
        <p:spPr>
          <a:xfrm flipV="1">
            <a:off x="604581" y="3738347"/>
            <a:ext cx="893180" cy="1608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C010890D-7477-B1E8-CBB7-0D83F46982D2}"/>
              </a:ext>
            </a:extLst>
          </p:cNvPr>
          <p:cNvCxnSpPr>
            <a:cxnSpLocks/>
          </p:cNvCxnSpPr>
          <p:nvPr/>
        </p:nvCxnSpPr>
        <p:spPr>
          <a:xfrm flipH="1" flipV="1">
            <a:off x="994744" y="3800754"/>
            <a:ext cx="1200150" cy="22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769E7578-D448-37C9-8E88-B2731C012FCC}"/>
              </a:ext>
            </a:extLst>
          </p:cNvPr>
          <p:cNvCxnSpPr>
            <a:cxnSpLocks/>
          </p:cNvCxnSpPr>
          <p:nvPr/>
        </p:nvCxnSpPr>
        <p:spPr>
          <a:xfrm flipV="1">
            <a:off x="484204" y="3800754"/>
            <a:ext cx="1181100" cy="2205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C5C37D99-CAD6-81A1-DCEF-B59DEC178773}"/>
              </a:ext>
            </a:extLst>
          </p:cNvPr>
          <p:cNvCxnSpPr>
            <a:cxnSpLocks/>
          </p:cNvCxnSpPr>
          <p:nvPr/>
        </p:nvCxnSpPr>
        <p:spPr>
          <a:xfrm flipH="1" flipV="1">
            <a:off x="1333522" y="3762654"/>
            <a:ext cx="815640" cy="144687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3B233B60-8FF7-66FE-4031-04832626A191}"/>
              </a:ext>
            </a:extLst>
          </p:cNvPr>
          <p:cNvCxnSpPr>
            <a:cxnSpLocks/>
          </p:cNvCxnSpPr>
          <p:nvPr/>
        </p:nvCxnSpPr>
        <p:spPr>
          <a:xfrm flipV="1">
            <a:off x="487820" y="3762654"/>
            <a:ext cx="815222" cy="13634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D86B327A-D28F-984A-E2A9-E29E1E7D85D4}"/>
              </a:ext>
            </a:extLst>
          </p:cNvPr>
          <p:cNvCxnSpPr>
            <a:cxnSpLocks/>
          </p:cNvCxnSpPr>
          <p:nvPr/>
        </p:nvCxnSpPr>
        <p:spPr>
          <a:xfrm>
            <a:off x="2485012" y="4035020"/>
            <a:ext cx="59694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13C16B0B-9D96-AC73-6776-1A9AF1EA542E}"/>
              </a:ext>
            </a:extLst>
          </p:cNvPr>
          <p:cNvCxnSpPr>
            <a:cxnSpLocks/>
          </p:cNvCxnSpPr>
          <p:nvPr/>
        </p:nvCxnSpPr>
        <p:spPr>
          <a:xfrm>
            <a:off x="3335952" y="4035021"/>
            <a:ext cx="597824"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ttore 2 87">
            <a:extLst>
              <a:ext uri="{FF2B5EF4-FFF2-40B4-BE49-F238E27FC236}">
                <a16:creationId xmlns:a16="http://schemas.microsoft.com/office/drawing/2014/main" id="{A9F09BFC-2438-FB55-25A0-FAD69F53B9F7}"/>
              </a:ext>
            </a:extLst>
          </p:cNvPr>
          <p:cNvCxnSpPr>
            <a:cxnSpLocks/>
          </p:cNvCxnSpPr>
          <p:nvPr/>
        </p:nvCxnSpPr>
        <p:spPr>
          <a:xfrm flipH="1" flipV="1">
            <a:off x="3040596" y="3757228"/>
            <a:ext cx="893180" cy="1608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a:extLst>
              <a:ext uri="{FF2B5EF4-FFF2-40B4-BE49-F238E27FC236}">
                <a16:creationId xmlns:a16="http://schemas.microsoft.com/office/drawing/2014/main" id="{E51931CD-AA77-BDA9-3618-39297757813D}"/>
              </a:ext>
            </a:extLst>
          </p:cNvPr>
          <p:cNvCxnSpPr>
            <a:cxnSpLocks/>
          </p:cNvCxnSpPr>
          <p:nvPr/>
        </p:nvCxnSpPr>
        <p:spPr>
          <a:xfrm flipV="1">
            <a:off x="2485012" y="3757228"/>
            <a:ext cx="893180" cy="1608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ttore 2 89">
            <a:extLst>
              <a:ext uri="{FF2B5EF4-FFF2-40B4-BE49-F238E27FC236}">
                <a16:creationId xmlns:a16="http://schemas.microsoft.com/office/drawing/2014/main" id="{7ACBA0E8-3CD4-1F77-CBAE-D9828BA2503F}"/>
              </a:ext>
            </a:extLst>
          </p:cNvPr>
          <p:cNvCxnSpPr>
            <a:cxnSpLocks/>
          </p:cNvCxnSpPr>
          <p:nvPr/>
        </p:nvCxnSpPr>
        <p:spPr>
          <a:xfrm flipH="1" flipV="1">
            <a:off x="2959719" y="4071095"/>
            <a:ext cx="1115606" cy="20201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ttore 2 90">
            <a:extLst>
              <a:ext uri="{FF2B5EF4-FFF2-40B4-BE49-F238E27FC236}">
                <a16:creationId xmlns:a16="http://schemas.microsoft.com/office/drawing/2014/main" id="{6B630B15-AEBE-36F5-8854-8F3ED9F11334}"/>
              </a:ext>
            </a:extLst>
          </p:cNvPr>
          <p:cNvCxnSpPr>
            <a:cxnSpLocks/>
          </p:cNvCxnSpPr>
          <p:nvPr/>
        </p:nvCxnSpPr>
        <p:spPr>
          <a:xfrm flipV="1">
            <a:off x="2396237" y="4071095"/>
            <a:ext cx="1053983" cy="1954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a:extLst>
              <a:ext uri="{FF2B5EF4-FFF2-40B4-BE49-F238E27FC236}">
                <a16:creationId xmlns:a16="http://schemas.microsoft.com/office/drawing/2014/main" id="{B3395AE6-D4D0-40F5-1D9D-3E7ACFE9C1C8}"/>
              </a:ext>
            </a:extLst>
          </p:cNvPr>
          <p:cNvCxnSpPr>
            <a:cxnSpLocks/>
          </p:cNvCxnSpPr>
          <p:nvPr/>
        </p:nvCxnSpPr>
        <p:spPr>
          <a:xfrm flipH="1" flipV="1">
            <a:off x="3460087" y="4071095"/>
            <a:ext cx="611011" cy="11330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a:extLst>
              <a:ext uri="{FF2B5EF4-FFF2-40B4-BE49-F238E27FC236}">
                <a16:creationId xmlns:a16="http://schemas.microsoft.com/office/drawing/2014/main" id="{F4AE7746-6946-8A6D-900B-7F2CC2B12D6F}"/>
              </a:ext>
            </a:extLst>
          </p:cNvPr>
          <p:cNvCxnSpPr>
            <a:cxnSpLocks/>
          </p:cNvCxnSpPr>
          <p:nvPr/>
        </p:nvCxnSpPr>
        <p:spPr>
          <a:xfrm flipV="1">
            <a:off x="2368251" y="4071095"/>
            <a:ext cx="591468" cy="10738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83A0BF96-4ABB-1F3E-AF5D-E341DCB7DFE0}"/>
              </a:ext>
            </a:extLst>
          </p:cNvPr>
          <p:cNvSpPr txBox="1"/>
          <p:nvPr/>
        </p:nvSpPr>
        <p:spPr>
          <a:xfrm>
            <a:off x="440986" y="2098612"/>
            <a:ext cx="11310026" cy="369332"/>
          </a:xfrm>
          <a:prstGeom prst="rect">
            <a:avLst/>
          </a:prstGeom>
          <a:noFill/>
        </p:spPr>
        <p:txBody>
          <a:bodyPr wrap="square" rtlCol="0">
            <a:spAutoFit/>
          </a:bodyPr>
          <a:lstStyle/>
          <a:p>
            <a:pPr>
              <a:buClr>
                <a:schemeClr val="accent2"/>
              </a:buClr>
            </a:pPr>
            <a:r>
              <a:rPr lang="en-US" dirty="0"/>
              <a:t>The transversal and axial spatial resolutions in a confocal system are deeply linked to the pinhole aperture</a:t>
            </a:r>
          </a:p>
        </p:txBody>
      </p:sp>
      <p:sp>
        <p:nvSpPr>
          <p:cNvPr id="3" name="CasellaDiTesto 2">
            <a:extLst>
              <a:ext uri="{FF2B5EF4-FFF2-40B4-BE49-F238E27FC236}">
                <a16:creationId xmlns:a16="http://schemas.microsoft.com/office/drawing/2014/main" id="{C620DE9C-F98A-488B-8CEB-67655ACA074B}"/>
              </a:ext>
            </a:extLst>
          </p:cNvPr>
          <p:cNvSpPr txBox="1"/>
          <p:nvPr/>
        </p:nvSpPr>
        <p:spPr>
          <a:xfrm>
            <a:off x="484204" y="3076657"/>
            <a:ext cx="3671386" cy="369332"/>
          </a:xfrm>
          <a:prstGeom prst="rect">
            <a:avLst/>
          </a:prstGeom>
          <a:noFill/>
          <a:ln>
            <a:solidFill>
              <a:schemeClr val="accent1"/>
            </a:solidFill>
          </a:ln>
        </p:spPr>
        <p:txBody>
          <a:bodyPr wrap="square" rtlCol="0">
            <a:spAutoFit/>
          </a:bodyPr>
          <a:lstStyle/>
          <a:p>
            <a:pPr algn="ctr"/>
            <a:r>
              <a:rPr lang="it-IT" dirty="0" err="1"/>
              <a:t>Smaller</a:t>
            </a:r>
            <a:r>
              <a:rPr lang="it-IT" dirty="0"/>
              <a:t> </a:t>
            </a:r>
            <a:r>
              <a:rPr lang="it-IT" dirty="0" err="1"/>
              <a:t>pinhole</a:t>
            </a:r>
            <a:r>
              <a:rPr lang="it-IT" dirty="0"/>
              <a:t> = </a:t>
            </a:r>
            <a:r>
              <a:rPr lang="it-IT" dirty="0" err="1"/>
              <a:t>better</a:t>
            </a:r>
            <a:r>
              <a:rPr lang="it-IT" dirty="0"/>
              <a:t> z-</a:t>
            </a:r>
            <a:r>
              <a:rPr lang="it-IT" dirty="0" err="1"/>
              <a:t>sectioning</a:t>
            </a:r>
            <a:endParaRPr lang="en-GB" dirty="0"/>
          </a:p>
        </p:txBody>
      </p:sp>
      <p:pic>
        <p:nvPicPr>
          <p:cNvPr id="6" name="Immagine 5" descr="Immagine che contiene testo, diagramma, linea, Parallelo&#10;&#10;Descrizione generata automaticamente">
            <a:extLst>
              <a:ext uri="{FF2B5EF4-FFF2-40B4-BE49-F238E27FC236}">
                <a16:creationId xmlns:a16="http://schemas.microsoft.com/office/drawing/2014/main" id="{AD43E71B-409F-DEBA-7BA6-AFEF099DE971}"/>
              </a:ext>
            </a:extLst>
          </p:cNvPr>
          <p:cNvPicPr>
            <a:picLocks noChangeAspect="1"/>
          </p:cNvPicPr>
          <p:nvPr/>
        </p:nvPicPr>
        <p:blipFill rotWithShape="1">
          <a:blip r:embed="rId2">
            <a:extLst>
              <a:ext uri="{28A0092B-C50C-407E-A947-70E740481C1C}">
                <a14:useLocalDpi xmlns:a14="http://schemas.microsoft.com/office/drawing/2010/main" val="0"/>
              </a:ext>
            </a:extLst>
          </a:blip>
          <a:srcRect l="51823" b="52624"/>
          <a:stretch/>
        </p:blipFill>
        <p:spPr>
          <a:xfrm>
            <a:off x="4370681" y="3727885"/>
            <a:ext cx="3524407" cy="2428968"/>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68BFE5B-7FFA-A1A8-250A-2049AE167C7B}"/>
              </a:ext>
            </a:extLst>
          </p:cNvPr>
          <p:cNvPicPr>
            <a:picLocks noChangeAspect="1"/>
          </p:cNvPicPr>
          <p:nvPr/>
        </p:nvPicPr>
        <p:blipFill rotWithShape="1">
          <a:blip r:embed="rId2">
            <a:extLst>
              <a:ext uri="{28A0092B-C50C-407E-A947-70E740481C1C}">
                <a14:useLocalDpi xmlns:a14="http://schemas.microsoft.com/office/drawing/2010/main" val="0"/>
              </a:ext>
            </a:extLst>
          </a:blip>
          <a:srcRect l="49138" t="52198"/>
          <a:stretch/>
        </p:blipFill>
        <p:spPr>
          <a:xfrm>
            <a:off x="8190444" y="3738347"/>
            <a:ext cx="3708845" cy="2442937"/>
          </a:xfrm>
          <a:prstGeom prst="rect">
            <a:avLst/>
          </a:prstGeom>
        </p:spPr>
      </p:pic>
      <p:sp>
        <p:nvSpPr>
          <p:cNvPr id="11" name="CasellaDiTesto 10">
            <a:extLst>
              <a:ext uri="{FF2B5EF4-FFF2-40B4-BE49-F238E27FC236}">
                <a16:creationId xmlns:a16="http://schemas.microsoft.com/office/drawing/2014/main" id="{11FAB303-925B-093A-028E-FC24A259FE1D}"/>
              </a:ext>
            </a:extLst>
          </p:cNvPr>
          <p:cNvSpPr txBox="1"/>
          <p:nvPr/>
        </p:nvSpPr>
        <p:spPr>
          <a:xfrm>
            <a:off x="4528629" y="3062862"/>
            <a:ext cx="3134741" cy="369332"/>
          </a:xfrm>
          <a:prstGeom prst="rect">
            <a:avLst/>
          </a:prstGeom>
          <a:noFill/>
          <a:ln>
            <a:solidFill>
              <a:schemeClr val="accent1"/>
            </a:solidFill>
          </a:ln>
        </p:spPr>
        <p:txBody>
          <a:bodyPr wrap="square" rtlCol="0">
            <a:spAutoFit/>
          </a:bodyPr>
          <a:lstStyle/>
          <a:p>
            <a:pPr algn="ctr"/>
            <a:r>
              <a:rPr lang="it-IT" dirty="0" err="1"/>
              <a:t>Smaller</a:t>
            </a:r>
            <a:r>
              <a:rPr lang="it-IT" dirty="0"/>
              <a:t> </a:t>
            </a:r>
            <a:r>
              <a:rPr lang="it-IT" dirty="0" err="1"/>
              <a:t>pinhole</a:t>
            </a:r>
            <a:r>
              <a:rPr lang="it-IT" dirty="0"/>
              <a:t> = </a:t>
            </a:r>
            <a:r>
              <a:rPr lang="it-IT" dirty="0" err="1"/>
              <a:t>higher</a:t>
            </a:r>
            <a:r>
              <a:rPr lang="it-IT" dirty="0"/>
              <a:t> </a:t>
            </a:r>
            <a:r>
              <a:rPr lang="it-IT" dirty="0" err="1"/>
              <a:t>xy</a:t>
            </a:r>
            <a:r>
              <a:rPr lang="it-IT" dirty="0"/>
              <a:t> res.</a:t>
            </a:r>
            <a:endParaRPr lang="en-GB" dirty="0"/>
          </a:p>
        </p:txBody>
      </p:sp>
      <p:sp>
        <p:nvSpPr>
          <p:cNvPr id="12" name="CasellaDiTesto 11">
            <a:extLst>
              <a:ext uri="{FF2B5EF4-FFF2-40B4-BE49-F238E27FC236}">
                <a16:creationId xmlns:a16="http://schemas.microsoft.com/office/drawing/2014/main" id="{C20A8CAD-3156-F869-82B4-14977094A81C}"/>
              </a:ext>
            </a:extLst>
          </p:cNvPr>
          <p:cNvSpPr txBox="1"/>
          <p:nvPr/>
        </p:nvSpPr>
        <p:spPr>
          <a:xfrm>
            <a:off x="8573055" y="3077773"/>
            <a:ext cx="3134741" cy="369332"/>
          </a:xfrm>
          <a:prstGeom prst="rect">
            <a:avLst/>
          </a:prstGeom>
          <a:noFill/>
          <a:ln>
            <a:solidFill>
              <a:schemeClr val="accent1"/>
            </a:solidFill>
          </a:ln>
        </p:spPr>
        <p:txBody>
          <a:bodyPr wrap="square" rtlCol="0">
            <a:spAutoFit/>
          </a:bodyPr>
          <a:lstStyle/>
          <a:p>
            <a:pPr algn="ctr"/>
            <a:r>
              <a:rPr lang="it-IT" dirty="0" err="1"/>
              <a:t>Smaller</a:t>
            </a:r>
            <a:r>
              <a:rPr lang="it-IT" dirty="0"/>
              <a:t> </a:t>
            </a:r>
            <a:r>
              <a:rPr lang="it-IT" dirty="0" err="1"/>
              <a:t>pinhole</a:t>
            </a:r>
            <a:r>
              <a:rPr lang="it-IT" dirty="0"/>
              <a:t> = </a:t>
            </a:r>
            <a:r>
              <a:rPr lang="it-IT" dirty="0" err="1"/>
              <a:t>lower</a:t>
            </a:r>
            <a:r>
              <a:rPr lang="it-IT" dirty="0"/>
              <a:t> </a:t>
            </a:r>
            <a:r>
              <a:rPr lang="it-IT" dirty="0" err="1"/>
              <a:t>signal</a:t>
            </a:r>
            <a:endParaRPr lang="en-GB" dirty="0"/>
          </a:p>
        </p:txBody>
      </p:sp>
      <p:sp>
        <p:nvSpPr>
          <p:cNvPr id="8" name="Segnaposto numero diapositiva 7">
            <a:extLst>
              <a:ext uri="{FF2B5EF4-FFF2-40B4-BE49-F238E27FC236}">
                <a16:creationId xmlns:a16="http://schemas.microsoft.com/office/drawing/2014/main" id="{B7398798-F595-305C-A6F9-970B919B1ADB}"/>
              </a:ext>
            </a:extLst>
          </p:cNvPr>
          <p:cNvSpPr>
            <a:spLocks noGrp="1"/>
          </p:cNvSpPr>
          <p:nvPr>
            <p:ph type="sldNum" sz="quarter" idx="12"/>
          </p:nvPr>
        </p:nvSpPr>
        <p:spPr>
          <a:xfrm>
            <a:off x="10558300" y="6472526"/>
            <a:ext cx="1052508" cy="365125"/>
          </a:xfrm>
        </p:spPr>
        <p:txBody>
          <a:bodyPr/>
          <a:lstStyle/>
          <a:p>
            <a:fld id="{6233EFF0-40C5-4C15-BE10-FD850E601B9D}" type="slidenum">
              <a:rPr lang="en-GB" smtClean="0"/>
              <a:t>6</a:t>
            </a:fld>
            <a:endParaRPr lang="en-GB" dirty="0"/>
          </a:p>
        </p:txBody>
      </p:sp>
    </p:spTree>
    <p:extLst>
      <p:ext uri="{BB962C8B-B14F-4D97-AF65-F5344CB8AC3E}">
        <p14:creationId xmlns:p14="http://schemas.microsoft.com/office/powerpoint/2010/main" val="211660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A5BA20-8015-0CBA-939D-01195FD219DD}"/>
              </a:ext>
            </a:extLst>
          </p:cNvPr>
          <p:cNvSpPr>
            <a:spLocks noGrp="1"/>
          </p:cNvSpPr>
          <p:nvPr>
            <p:ph type="title"/>
          </p:nvPr>
        </p:nvSpPr>
        <p:spPr>
          <a:xfrm>
            <a:off x="581191" y="725306"/>
            <a:ext cx="11029616" cy="1013800"/>
          </a:xfrm>
        </p:spPr>
        <p:txBody>
          <a:bodyPr/>
          <a:lstStyle/>
          <a:p>
            <a:r>
              <a:rPr lang="it-IT" dirty="0"/>
              <a:t>Image Scanning </a:t>
            </a:r>
            <a:r>
              <a:rPr lang="it-IT" dirty="0" err="1"/>
              <a:t>Microscopy</a:t>
            </a:r>
            <a:endParaRPr lang="en-GB" dirty="0"/>
          </a:p>
        </p:txBody>
      </p:sp>
      <p:pic>
        <p:nvPicPr>
          <p:cNvPr id="5" name="Segnaposto contenuto 4" descr="Immagine che contiene videocamera/fotocamera&#10;&#10;Descrizione generata automaticamente">
            <a:extLst>
              <a:ext uri="{FF2B5EF4-FFF2-40B4-BE49-F238E27FC236}">
                <a16:creationId xmlns:a16="http://schemas.microsoft.com/office/drawing/2014/main" id="{69BF9AE1-2DFE-E1A7-91ED-C08A7418100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608" t="19186" r="17174" b="17554"/>
          <a:stretch/>
        </p:blipFill>
        <p:spPr>
          <a:xfrm>
            <a:off x="8231926" y="1870886"/>
            <a:ext cx="2312857" cy="2243473"/>
          </a:xfrm>
        </p:spPr>
      </p:pic>
      <p:sp>
        <p:nvSpPr>
          <p:cNvPr id="6" name="CasellaDiTesto 5">
            <a:extLst>
              <a:ext uri="{FF2B5EF4-FFF2-40B4-BE49-F238E27FC236}">
                <a16:creationId xmlns:a16="http://schemas.microsoft.com/office/drawing/2014/main" id="{AE9A583D-A949-9E4D-ABF8-0E7FC4B4558B}"/>
              </a:ext>
            </a:extLst>
          </p:cNvPr>
          <p:cNvSpPr txBox="1"/>
          <p:nvPr/>
        </p:nvSpPr>
        <p:spPr>
          <a:xfrm>
            <a:off x="581192" y="2217906"/>
            <a:ext cx="6574121" cy="4524315"/>
          </a:xfrm>
          <a:prstGeom prst="rect">
            <a:avLst/>
          </a:prstGeom>
          <a:noFill/>
        </p:spPr>
        <p:txBody>
          <a:bodyPr wrap="square" rtlCol="0">
            <a:spAutoFit/>
          </a:bodyPr>
          <a:lstStyle/>
          <a:p>
            <a:pPr algn="just">
              <a:buClr>
                <a:schemeClr val="accent2"/>
              </a:buClr>
            </a:pPr>
            <a:r>
              <a:rPr lang="en-US" dirty="0"/>
              <a:t>In ISM the single-pixel detector is substituted by a SPAD array</a:t>
            </a:r>
          </a:p>
          <a:p>
            <a:pPr marL="285750" indent="-285750" algn="just">
              <a:buClr>
                <a:schemeClr val="accent2"/>
              </a:buClr>
              <a:buFont typeface="Wingdings" panose="05000000000000000000" pitchFamily="2" charset="2"/>
              <a:buChar char="§"/>
            </a:pPr>
            <a:endParaRPr lang="en-US" dirty="0"/>
          </a:p>
          <a:p>
            <a:pPr algn="just">
              <a:buClr>
                <a:schemeClr val="accent2"/>
              </a:buClr>
            </a:pPr>
            <a:r>
              <a:rPr lang="en-US" dirty="0"/>
              <a:t>The SPAD array has several useful characteristics:</a:t>
            </a:r>
          </a:p>
          <a:p>
            <a:pPr algn="just">
              <a:buClr>
                <a:schemeClr val="accent2"/>
              </a:buClr>
            </a:pPr>
            <a:endParaRPr lang="en-US" dirty="0"/>
          </a:p>
          <a:p>
            <a:pPr marL="285750" indent="-285750" algn="just">
              <a:buClr>
                <a:schemeClr val="accent2"/>
              </a:buClr>
              <a:buFont typeface="Wingdings" panose="05000000000000000000" pitchFamily="2" charset="2"/>
              <a:buChar char="Ø"/>
            </a:pPr>
            <a:r>
              <a:rPr lang="en-US" dirty="0"/>
              <a:t>Asynchronous readout of the photon's arrival with an overall temporal resolution of </a:t>
            </a:r>
            <a:r>
              <a:rPr lang="en-US" dirty="0">
                <a:latin typeface="Cambria Math" panose="02040503050406030204" pitchFamily="18" charset="0"/>
                <a:ea typeface="Cambria Math" panose="02040503050406030204" pitchFamily="18" charset="0"/>
              </a:rPr>
              <a:t>∼100 </a:t>
            </a:r>
            <a:r>
              <a:rPr lang="en-US" dirty="0" err="1">
                <a:latin typeface="Cambria Math" panose="02040503050406030204" pitchFamily="18" charset="0"/>
                <a:ea typeface="Cambria Math" panose="02040503050406030204" pitchFamily="18" charset="0"/>
              </a:rPr>
              <a:t>ps</a:t>
            </a:r>
            <a:endParaRPr lang="en-US" dirty="0"/>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Ø"/>
            </a:pPr>
            <a:r>
              <a:rPr lang="en-US" dirty="0"/>
              <a:t>The 5x5 array is </a:t>
            </a:r>
            <a:r>
              <a:rPr lang="en-US" dirty="0">
                <a:latin typeface="Cambria Math" panose="02040503050406030204" pitchFamily="18" charset="0"/>
                <a:ea typeface="Cambria Math" panose="02040503050406030204" pitchFamily="18" charset="0"/>
              </a:rPr>
              <a:t>∼400 µm, </a:t>
            </a:r>
            <a:r>
              <a:rPr lang="en-US" dirty="0"/>
              <a:t>with a fill factor of </a:t>
            </a:r>
            <a:r>
              <a:rPr lang="en-US" dirty="0">
                <a:latin typeface="Cambria Math" panose="02040503050406030204" pitchFamily="18" charset="0"/>
                <a:ea typeface="Cambria Math" panose="02040503050406030204" pitchFamily="18" charset="0"/>
              </a:rPr>
              <a:t>∼</a:t>
            </a:r>
            <a:r>
              <a:rPr lang="en-US" dirty="0"/>
              <a:t>44% compensated by an array of micro-lenses</a:t>
            </a:r>
          </a:p>
          <a:p>
            <a:pPr marL="285750" indent="-285750" algn="just">
              <a:buClr>
                <a:schemeClr val="accent2"/>
              </a:buClr>
              <a:buFont typeface="Wingdings" panose="05000000000000000000" pitchFamily="2" charset="2"/>
              <a:buChar char="Ø"/>
            </a:pPr>
            <a:endParaRPr lang="en-US" dirty="0"/>
          </a:p>
          <a:p>
            <a:pPr marL="285750" indent="-285750" algn="just">
              <a:buClr>
                <a:schemeClr val="accent2"/>
              </a:buClr>
              <a:buFont typeface="Wingdings" panose="05000000000000000000" pitchFamily="2" charset="2"/>
              <a:buChar char="Ø"/>
            </a:pPr>
            <a:r>
              <a:rPr lang="en-US" dirty="0"/>
              <a:t>The size of the detector on the sample plane is tunable but set to 1.0</a:t>
            </a:r>
            <a:r>
              <a:rPr lang="en-US" dirty="0">
                <a:latin typeface="Cambria Math" panose="02040503050406030204" pitchFamily="18" charset="0"/>
                <a:ea typeface="Cambria Math" panose="02040503050406030204" pitchFamily="18" charset="0"/>
              </a:rPr>
              <a:t> ∼ </a:t>
            </a:r>
            <a:r>
              <a:rPr lang="en-US" dirty="0"/>
              <a:t>1.4 AU.  Every SPAD works as a 0.2 AU pinhole!</a:t>
            </a:r>
          </a:p>
          <a:p>
            <a:pPr algn="just">
              <a:buClr>
                <a:schemeClr val="accent2"/>
              </a:buClr>
            </a:pPr>
            <a:endParaRPr lang="en-US" dirty="0"/>
          </a:p>
          <a:p>
            <a:pPr marL="285750" indent="-285750" algn="just">
              <a:buClr>
                <a:schemeClr val="accent2"/>
              </a:buClr>
              <a:buFont typeface="Wingdings" panose="05000000000000000000" pitchFamily="2" charset="2"/>
              <a:buChar char="Ø"/>
            </a:pPr>
            <a:r>
              <a:rPr lang="en-US" dirty="0"/>
              <a:t>Overall, the array works as a camera with ‘unlimited’ framerate</a:t>
            </a:r>
          </a:p>
          <a:p>
            <a:pPr marL="285750" indent="-285750" algn="just">
              <a:buClr>
                <a:schemeClr val="accent2"/>
              </a:buClr>
              <a:buFont typeface="Wingdings" panose="05000000000000000000" pitchFamily="2" charset="2"/>
              <a:buChar char="§"/>
            </a:pPr>
            <a:endParaRPr lang="en-US" dirty="0"/>
          </a:p>
          <a:p>
            <a:pPr marL="285750" indent="-285750" algn="just">
              <a:buClr>
                <a:schemeClr val="accent2"/>
              </a:buClr>
              <a:buFont typeface="Wingdings" panose="05000000000000000000" pitchFamily="2" charset="2"/>
              <a:buChar char="§"/>
            </a:pPr>
            <a:endParaRPr lang="en-US" dirty="0"/>
          </a:p>
        </p:txBody>
      </p:sp>
      <p:pic>
        <p:nvPicPr>
          <p:cNvPr id="8" name="Immagine 7" descr="Immagine che contiene elettronica, testo&#10;&#10;Descrizione generata automaticamente">
            <a:extLst>
              <a:ext uri="{FF2B5EF4-FFF2-40B4-BE49-F238E27FC236}">
                <a16:creationId xmlns:a16="http://schemas.microsoft.com/office/drawing/2014/main" id="{DB51FE2F-6218-FA0B-455A-D4BDBE4A51C7}"/>
              </a:ext>
            </a:extLst>
          </p:cNvPr>
          <p:cNvPicPr>
            <a:picLocks noChangeAspect="1"/>
          </p:cNvPicPr>
          <p:nvPr/>
        </p:nvPicPr>
        <p:blipFill rotWithShape="1">
          <a:blip r:embed="rId4">
            <a:extLst>
              <a:ext uri="{28A0092B-C50C-407E-A947-70E740481C1C}">
                <a14:useLocalDpi xmlns:a14="http://schemas.microsoft.com/office/drawing/2010/main" val="0"/>
              </a:ext>
            </a:extLst>
          </a:blip>
          <a:srcRect r="62158" b="66255"/>
          <a:stretch/>
        </p:blipFill>
        <p:spPr>
          <a:xfrm>
            <a:off x="8374906" y="4233998"/>
            <a:ext cx="2646531" cy="2352143"/>
          </a:xfrm>
          <a:prstGeom prst="rect">
            <a:avLst/>
          </a:prstGeom>
        </p:spPr>
      </p:pic>
      <p:sp>
        <p:nvSpPr>
          <p:cNvPr id="9" name="CasellaDiTesto 8">
            <a:extLst>
              <a:ext uri="{FF2B5EF4-FFF2-40B4-BE49-F238E27FC236}">
                <a16:creationId xmlns:a16="http://schemas.microsoft.com/office/drawing/2014/main" id="{53B430F0-F11A-CF85-AD0D-72194F0CD00A}"/>
              </a:ext>
            </a:extLst>
          </p:cNvPr>
          <p:cNvSpPr txBox="1"/>
          <p:nvPr/>
        </p:nvSpPr>
        <p:spPr>
          <a:xfrm>
            <a:off x="10953343" y="5599158"/>
            <a:ext cx="787942" cy="369332"/>
          </a:xfrm>
          <a:prstGeom prst="rect">
            <a:avLst/>
          </a:prstGeom>
          <a:noFill/>
        </p:spPr>
        <p:txBody>
          <a:bodyPr wrap="square" rtlCol="0">
            <a:spAutoFit/>
          </a:bodyPr>
          <a:lstStyle/>
          <a:p>
            <a:r>
              <a:rPr lang="it-IT" dirty="0"/>
              <a:t>50 µm</a:t>
            </a:r>
            <a:endParaRPr lang="en-GB" dirty="0"/>
          </a:p>
        </p:txBody>
      </p:sp>
      <p:sp>
        <p:nvSpPr>
          <p:cNvPr id="10" name="CasellaDiTesto 9">
            <a:extLst>
              <a:ext uri="{FF2B5EF4-FFF2-40B4-BE49-F238E27FC236}">
                <a16:creationId xmlns:a16="http://schemas.microsoft.com/office/drawing/2014/main" id="{8D9B502E-39E7-85F9-EFAD-9323F5D4FBB6}"/>
              </a:ext>
            </a:extLst>
          </p:cNvPr>
          <p:cNvSpPr txBox="1"/>
          <p:nvPr/>
        </p:nvSpPr>
        <p:spPr>
          <a:xfrm>
            <a:off x="10953343" y="4824245"/>
            <a:ext cx="787942" cy="369332"/>
          </a:xfrm>
          <a:prstGeom prst="rect">
            <a:avLst/>
          </a:prstGeom>
          <a:noFill/>
        </p:spPr>
        <p:txBody>
          <a:bodyPr wrap="square" rtlCol="0">
            <a:spAutoFit/>
          </a:bodyPr>
          <a:lstStyle/>
          <a:p>
            <a:r>
              <a:rPr lang="it-IT" dirty="0"/>
              <a:t>75 µm</a:t>
            </a:r>
            <a:endParaRPr lang="en-GB" dirty="0"/>
          </a:p>
        </p:txBody>
      </p:sp>
      <p:sp>
        <p:nvSpPr>
          <p:cNvPr id="11" name="CasellaDiTesto 10">
            <a:extLst>
              <a:ext uri="{FF2B5EF4-FFF2-40B4-BE49-F238E27FC236}">
                <a16:creationId xmlns:a16="http://schemas.microsoft.com/office/drawing/2014/main" id="{4FC83E34-DA67-E994-1E61-B7CB7714B51F}"/>
              </a:ext>
            </a:extLst>
          </p:cNvPr>
          <p:cNvSpPr txBox="1"/>
          <p:nvPr/>
        </p:nvSpPr>
        <p:spPr>
          <a:xfrm>
            <a:off x="10680970" y="5968490"/>
            <a:ext cx="466928" cy="617651"/>
          </a:xfrm>
          <a:prstGeom prst="rect">
            <a:avLst/>
          </a:prstGeom>
          <a:solidFill>
            <a:schemeClr val="bg1"/>
          </a:solidFill>
          <a:ln>
            <a:noFill/>
          </a:ln>
        </p:spPr>
        <p:txBody>
          <a:bodyPr wrap="square" rtlCol="0">
            <a:spAutoFit/>
          </a:bodyPr>
          <a:lstStyle/>
          <a:p>
            <a:endParaRPr lang="en-GB" dirty="0"/>
          </a:p>
        </p:txBody>
      </p:sp>
      <p:cxnSp>
        <p:nvCxnSpPr>
          <p:cNvPr id="39" name="Connettore diritto 38">
            <a:extLst>
              <a:ext uri="{FF2B5EF4-FFF2-40B4-BE49-F238E27FC236}">
                <a16:creationId xmlns:a16="http://schemas.microsoft.com/office/drawing/2014/main" id="{80F8C2BD-43C6-E36C-5355-9950016AFA40}"/>
              </a:ext>
            </a:extLst>
          </p:cNvPr>
          <p:cNvCxnSpPr/>
          <p:nvPr/>
        </p:nvCxnSpPr>
        <p:spPr>
          <a:xfrm>
            <a:off x="7981122" y="4323522"/>
            <a:ext cx="46713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6C704899-198A-A585-3975-0316E6C9A24C}"/>
              </a:ext>
            </a:extLst>
          </p:cNvPr>
          <p:cNvCxnSpPr/>
          <p:nvPr/>
        </p:nvCxnSpPr>
        <p:spPr>
          <a:xfrm>
            <a:off x="7998356" y="6364357"/>
            <a:ext cx="46713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1FF45DF0-11EF-E20B-54C8-E6F99FBD92AA}"/>
              </a:ext>
            </a:extLst>
          </p:cNvPr>
          <p:cNvCxnSpPr>
            <a:cxnSpLocks/>
          </p:cNvCxnSpPr>
          <p:nvPr/>
        </p:nvCxnSpPr>
        <p:spPr>
          <a:xfrm>
            <a:off x="8150087" y="4323522"/>
            <a:ext cx="0" cy="204083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33ABB8C8-A805-B40E-5980-D088DE1670CF}"/>
              </a:ext>
            </a:extLst>
          </p:cNvPr>
          <p:cNvSpPr txBox="1"/>
          <p:nvPr/>
        </p:nvSpPr>
        <p:spPr>
          <a:xfrm>
            <a:off x="7380133" y="4988147"/>
            <a:ext cx="982190" cy="369332"/>
          </a:xfrm>
          <a:prstGeom prst="rect">
            <a:avLst/>
          </a:prstGeom>
          <a:noFill/>
        </p:spPr>
        <p:txBody>
          <a:bodyPr wrap="square" rtlCol="0">
            <a:spAutoFit/>
          </a:bodyPr>
          <a:lstStyle/>
          <a:p>
            <a:r>
              <a:rPr lang="it-IT" dirty="0"/>
              <a:t>1.4 AU</a:t>
            </a:r>
            <a:endParaRPr lang="en-GB" dirty="0"/>
          </a:p>
        </p:txBody>
      </p:sp>
      <p:sp>
        <p:nvSpPr>
          <p:cNvPr id="4" name="Segnaposto numero diapositiva 3">
            <a:extLst>
              <a:ext uri="{FF2B5EF4-FFF2-40B4-BE49-F238E27FC236}">
                <a16:creationId xmlns:a16="http://schemas.microsoft.com/office/drawing/2014/main" id="{F90227ED-80C2-9445-10C8-7E30E1E1F688}"/>
              </a:ext>
            </a:extLst>
          </p:cNvPr>
          <p:cNvSpPr>
            <a:spLocks noGrp="1"/>
          </p:cNvSpPr>
          <p:nvPr>
            <p:ph type="sldNum" sz="quarter" idx="12"/>
          </p:nvPr>
        </p:nvSpPr>
        <p:spPr>
          <a:xfrm>
            <a:off x="10558414" y="6492875"/>
            <a:ext cx="1052508" cy="365125"/>
          </a:xfrm>
        </p:spPr>
        <p:txBody>
          <a:bodyPr/>
          <a:lstStyle/>
          <a:p>
            <a:fld id="{6233EFF0-40C5-4C15-BE10-FD850E601B9D}" type="slidenum">
              <a:rPr lang="en-GB" smtClean="0"/>
              <a:t>7</a:t>
            </a:fld>
            <a:endParaRPr lang="en-GB" dirty="0"/>
          </a:p>
        </p:txBody>
      </p:sp>
    </p:spTree>
    <p:extLst>
      <p:ext uri="{BB962C8B-B14F-4D97-AF65-F5344CB8AC3E}">
        <p14:creationId xmlns:p14="http://schemas.microsoft.com/office/powerpoint/2010/main" val="1736378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9B7B9F-BF28-0735-014E-0E98DD37D01F}"/>
              </a:ext>
            </a:extLst>
          </p:cNvPr>
          <p:cNvSpPr>
            <a:spLocks noGrp="1"/>
          </p:cNvSpPr>
          <p:nvPr>
            <p:ph type="title"/>
          </p:nvPr>
        </p:nvSpPr>
        <p:spPr/>
        <p:txBody>
          <a:bodyPr/>
          <a:lstStyle/>
          <a:p>
            <a:r>
              <a:rPr lang="it-IT" dirty="0"/>
              <a:t>The ISM theory</a:t>
            </a:r>
            <a:endParaRPr lang="en-GB" baseline="30000"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5CAC182-D1DC-A67B-948B-F493442E222B}"/>
                  </a:ext>
                </a:extLst>
              </p:cNvPr>
              <p:cNvSpPr>
                <a:spLocks noGrp="1"/>
              </p:cNvSpPr>
              <p:nvPr>
                <p:ph idx="1"/>
              </p:nvPr>
            </p:nvSpPr>
            <p:spPr>
              <a:xfrm>
                <a:off x="5272391" y="2180496"/>
                <a:ext cx="6338417" cy="4346764"/>
              </a:xfrm>
            </p:spPr>
            <p:txBody>
              <a:bodyPr>
                <a:normAutofit/>
              </a:bodyPr>
              <a:lstStyle/>
              <a:p>
                <a:pPr marL="0" indent="0">
                  <a:buNone/>
                </a:pPr>
                <a:r>
                  <a:rPr lang="en-US" dirty="0"/>
                  <a:t>The PSF of the system is now the combination of the excitation PSF and the detection PSF of the element at position </a:t>
                </a:r>
                <a:r>
                  <a:rPr lang="en-US" dirty="0" err="1"/>
                  <a:t>xd</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𝑠</m:t>
                          </m:r>
                        </m:e>
                        <m:e>
                          <m:r>
                            <a:rPr lang="en-US" b="0" i="1" smtClean="0">
                              <a:latin typeface="Cambria Math" panose="02040503050406030204" pitchFamily="18" charset="0"/>
                            </a:rPr>
                            <m:t>𝑥</m:t>
                          </m:r>
                          <m:r>
                            <a:rPr lang="en-US" b="0" i="1" baseline="-25000" smtClean="0">
                              <a:latin typeface="Cambria Math" panose="02040503050406030204" pitchFamily="18" charset="0"/>
                            </a:rPr>
                            <m:t>𝑑</m:t>
                          </m:r>
                        </m:e>
                      </m:d>
                      <m:r>
                        <a:rPr lang="en-US" i="1" smtClean="0">
                          <a:latin typeface="Cambria Math" panose="02040503050406030204" pitchFamily="18" charset="0"/>
                        </a:rPr>
                        <m:t>=</m:t>
                      </m:r>
                      <m:r>
                        <a:rPr lang="en-US" b="0" i="1" smtClean="0">
                          <a:latin typeface="Cambria Math" panose="02040503050406030204" pitchFamily="18" charset="0"/>
                        </a:rPr>
                        <m:t>h</m:t>
                      </m:r>
                      <m:r>
                        <a:rPr lang="en-US" b="0" i="1" baseline="-25000" smtClean="0">
                          <a:latin typeface="Cambria Math" panose="02040503050406030204" pitchFamily="18" charset="0"/>
                        </a:rPr>
                        <m:t>𝑒𝑥𝑐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h𝑑𝑒𝑡</m:t>
                      </m:r>
                      <m:r>
                        <a:rPr lang="en-US" b="0" i="1" smtClean="0">
                          <a:latin typeface="Cambria Math" panose="02040503050406030204" pitchFamily="18" charset="0"/>
                        </a:rPr>
                        <m:t>(</m:t>
                      </m:r>
                      <m:r>
                        <a:rPr lang="en-US" b="0" i="1" smtClean="0">
                          <a:latin typeface="Cambria Math" panose="02040503050406030204" pitchFamily="18" charset="0"/>
                        </a:rPr>
                        <m:t>𝑥𝑠</m:t>
                      </m:r>
                      <m:r>
                        <a:rPr lang="en-US" b="0" i="1" smtClean="0">
                          <a:latin typeface="Cambria Math" panose="02040503050406030204" pitchFamily="18" charset="0"/>
                        </a:rPr>
                        <m:t>−</m:t>
                      </m:r>
                      <m:r>
                        <a:rPr lang="en-US" b="0" i="1" smtClean="0">
                          <a:latin typeface="Cambria Math" panose="02040503050406030204" pitchFamily="18" charset="0"/>
                        </a:rPr>
                        <m:t>𝑥𝑑</m:t>
                      </m:r>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𝑠</m:t>
                        </m:r>
                      </m:e>
                      <m:e>
                        <m:r>
                          <a:rPr lang="en-US" b="0" i="1" smtClean="0">
                            <a:latin typeface="Cambria Math" panose="02040503050406030204" pitchFamily="18" charset="0"/>
                          </a:rPr>
                          <m:t>𝑥</m:t>
                        </m:r>
                        <m:r>
                          <a:rPr lang="en-US" b="0" i="1" baseline="-25000" smtClean="0">
                            <a:latin typeface="Cambria Math" panose="02040503050406030204" pitchFamily="18" charset="0"/>
                          </a:rPr>
                          <m:t>𝑑</m:t>
                        </m:r>
                      </m:e>
                    </m:d>
                  </m:oMath>
                </a14:m>
                <a:r>
                  <a:rPr lang="en-US" dirty="0"/>
                  <a:t> will have a maximum between 0 and </a:t>
                </a:r>
                <a:r>
                  <a:rPr lang="en-US" i="1" dirty="0" err="1"/>
                  <a:t>x</a:t>
                </a:r>
                <a:r>
                  <a:rPr lang="en-US" i="1" baseline="-25000" dirty="0" err="1"/>
                  <a:t>d</a:t>
                </a:r>
                <a:r>
                  <a:rPr lang="en-US" dirty="0"/>
                  <a:t> and will be narrower than both </a:t>
                </a:r>
                <a:r>
                  <a:rPr lang="en-US" i="1" dirty="0" err="1"/>
                  <a:t>h</a:t>
                </a:r>
                <a:r>
                  <a:rPr lang="en-US" i="1" baseline="-25000" dirty="0" err="1"/>
                  <a:t>exc</a:t>
                </a:r>
                <a:r>
                  <a:rPr lang="en-US" dirty="0"/>
                  <a:t> and </a:t>
                </a:r>
                <a:r>
                  <a:rPr lang="en-US" i="1" dirty="0" err="1"/>
                  <a:t>h</a:t>
                </a:r>
                <a:r>
                  <a:rPr lang="en-US" i="1" baseline="-25000" dirty="0" err="1"/>
                  <a:t>det</a:t>
                </a:r>
                <a:r>
                  <a:rPr lang="en-US" dirty="0"/>
                  <a:t>.</a:t>
                </a:r>
              </a:p>
              <a:p>
                <a:pPr marL="0" indent="0">
                  <a:buNone/>
                </a:pPr>
                <a:endParaRPr lang="en-US" dirty="0"/>
              </a:p>
              <a:p>
                <a:pPr marL="0" indent="0">
                  <a:buNone/>
                </a:pPr>
                <a:r>
                  <a:rPr lang="en-US" dirty="0"/>
                  <a:t>Not only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𝑠</m:t>
                        </m:r>
                      </m:e>
                      <m:e>
                        <m:r>
                          <a:rPr lang="en-US" b="0" i="1" smtClean="0">
                            <a:latin typeface="Cambria Math" panose="02040503050406030204" pitchFamily="18" charset="0"/>
                          </a:rPr>
                          <m:t>𝑥</m:t>
                        </m:r>
                        <m:r>
                          <a:rPr lang="en-US" b="0" i="1" baseline="-25000" smtClean="0">
                            <a:latin typeface="Cambria Math" panose="02040503050406030204" pitchFamily="18" charset="0"/>
                          </a:rPr>
                          <m:t>𝑑</m:t>
                        </m:r>
                      </m:e>
                    </m:d>
                  </m:oMath>
                </a14:m>
                <a:r>
                  <a:rPr lang="en-US" dirty="0"/>
                  <a:t> is narrower but it’s also smaller for the external elements of the array (the rescale factor is called </a:t>
                </a:r>
                <a:r>
                  <a:rPr lang="en-US" i="1" dirty="0"/>
                  <a:t>fingerprint</a:t>
                </a:r>
                <a:r>
                  <a:rPr lang="en-US" dirty="0"/>
                  <a:t>)</a:t>
                </a:r>
              </a:p>
              <a:p>
                <a:pPr marL="0" indent="0">
                  <a:buNone/>
                </a:pPr>
                <a:r>
                  <a:rPr lang="en-US" dirty="0"/>
                  <a:t>The overall expected increase in resolution is by a factor of </a:t>
                </a:r>
                <a14:m>
                  <m:oMath xmlns:m="http://schemas.openxmlformats.org/officeDocument/2006/math">
                    <m:rad>
                      <m:radPr>
                        <m:degHide m:val="on"/>
                        <m:ctrlPr>
                          <a:rPr lang="en-US" i="1" smtClean="0">
                            <a:latin typeface="Cambria Math" panose="02040503050406030204" pitchFamily="18" charset="0"/>
                          </a:rPr>
                        </m:ctrlPr>
                      </m:radPr>
                      <m:deg/>
                      <m:e>
                        <m:r>
                          <a:rPr lang="it-IT" b="0" i="1" smtClean="0">
                            <a:latin typeface="Cambria Math" panose="02040503050406030204" pitchFamily="18" charset="0"/>
                          </a:rPr>
                          <m:t>2</m:t>
                        </m:r>
                      </m:e>
                    </m:rad>
                  </m:oMath>
                </a14:m>
                <a:endParaRPr lang="en-US" dirty="0"/>
              </a:p>
            </p:txBody>
          </p:sp>
        </mc:Choice>
        <mc:Fallback xmlns="">
          <p:sp>
            <p:nvSpPr>
              <p:cNvPr id="3" name="Segnaposto contenuto 2">
                <a:extLst>
                  <a:ext uri="{FF2B5EF4-FFF2-40B4-BE49-F238E27FC236}">
                    <a16:creationId xmlns:a16="http://schemas.microsoft.com/office/drawing/2014/main" id="{15CAC182-D1DC-A67B-948B-F493442E222B}"/>
                  </a:ext>
                </a:extLst>
              </p:cNvPr>
              <p:cNvSpPr>
                <a:spLocks noGrp="1" noRot="1" noChangeAspect="1" noMove="1" noResize="1" noEditPoints="1" noAdjustHandles="1" noChangeArrowheads="1" noChangeShapeType="1" noTextEdit="1"/>
              </p:cNvSpPr>
              <p:nvPr>
                <p:ph idx="1"/>
              </p:nvPr>
            </p:nvSpPr>
            <p:spPr>
              <a:xfrm>
                <a:off x="5272391" y="2180496"/>
                <a:ext cx="6338417" cy="4346764"/>
              </a:xfrm>
              <a:blipFill>
                <a:blip r:embed="rId2"/>
                <a:stretch>
                  <a:fillRect l="-865" b="-1403"/>
                </a:stretch>
              </a:blipFill>
            </p:spPr>
            <p:txBody>
              <a:bodyPr/>
              <a:lstStyle/>
              <a:p>
                <a:r>
                  <a:rPr lang="en-GB">
                    <a:noFill/>
                  </a:rPr>
                  <a:t> </a:t>
                </a:r>
              </a:p>
            </p:txBody>
          </p:sp>
        </mc:Fallback>
      </mc:AlternateContent>
      <p:pic>
        <p:nvPicPr>
          <p:cNvPr id="5" name="Immagine 4" descr="Immagine che contiene diagramma, disegno&#10;&#10;Descrizione generata automaticamente">
            <a:extLst>
              <a:ext uri="{FF2B5EF4-FFF2-40B4-BE49-F238E27FC236}">
                <a16:creationId xmlns:a16="http://schemas.microsoft.com/office/drawing/2014/main" id="{6D778EBF-9D85-E103-3174-AC9FBA25B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388" y="1901708"/>
            <a:ext cx="3417429" cy="1767284"/>
          </a:xfrm>
          <a:prstGeom prst="rect">
            <a:avLst/>
          </a:prstGeom>
        </p:spPr>
      </p:pic>
      <p:sp>
        <p:nvSpPr>
          <p:cNvPr id="6" name="Rettangolo 5">
            <a:extLst>
              <a:ext uri="{FF2B5EF4-FFF2-40B4-BE49-F238E27FC236}">
                <a16:creationId xmlns:a16="http://schemas.microsoft.com/office/drawing/2014/main" id="{B09586CA-8B49-A0EA-9E38-5E4C04A22A5B}"/>
              </a:ext>
            </a:extLst>
          </p:cNvPr>
          <p:cNvSpPr/>
          <p:nvPr/>
        </p:nvSpPr>
        <p:spPr>
          <a:xfrm>
            <a:off x="1125388" y="1979529"/>
            <a:ext cx="321520" cy="401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magine 7" descr="Immagine che contiene testo, schermata, Carattere, simbolo&#10;&#10;Descrizione generata automaticamente">
            <a:extLst>
              <a:ext uri="{FF2B5EF4-FFF2-40B4-BE49-F238E27FC236}">
                <a16:creationId xmlns:a16="http://schemas.microsoft.com/office/drawing/2014/main" id="{5061F15A-1812-8E3F-4751-B37DD7AC1495}"/>
              </a:ext>
            </a:extLst>
          </p:cNvPr>
          <p:cNvPicPr>
            <a:picLocks noChangeAspect="1"/>
          </p:cNvPicPr>
          <p:nvPr/>
        </p:nvPicPr>
        <p:blipFill>
          <a:blip r:embed="rId4">
            <a:extLst>
              <a:ext uri="{28A0092B-C50C-407E-A947-70E740481C1C}">
                <a14:useLocalDpi xmlns:a14="http://schemas.microsoft.com/office/drawing/2010/main" val="0"/>
              </a:ext>
            </a:extLst>
          </a:blip>
          <a:srcRect t="12816"/>
          <a:stretch/>
        </p:blipFill>
        <p:spPr>
          <a:xfrm>
            <a:off x="1892946" y="4353878"/>
            <a:ext cx="1882303" cy="1900187"/>
          </a:xfrm>
          <a:prstGeom prst="rect">
            <a:avLst/>
          </a:prstGeom>
        </p:spPr>
      </p:pic>
      <p:sp>
        <p:nvSpPr>
          <p:cNvPr id="9" name="CasellaDiTesto 8">
            <a:extLst>
              <a:ext uri="{FF2B5EF4-FFF2-40B4-BE49-F238E27FC236}">
                <a16:creationId xmlns:a16="http://schemas.microsoft.com/office/drawing/2014/main" id="{08540519-36EA-46CD-5CAF-B1ACB7A0E91E}"/>
              </a:ext>
            </a:extLst>
          </p:cNvPr>
          <p:cNvSpPr txBox="1"/>
          <p:nvPr/>
        </p:nvSpPr>
        <p:spPr>
          <a:xfrm>
            <a:off x="838418" y="3668992"/>
            <a:ext cx="3991361" cy="584775"/>
          </a:xfrm>
          <a:prstGeom prst="rect">
            <a:avLst/>
          </a:prstGeom>
          <a:noFill/>
        </p:spPr>
        <p:txBody>
          <a:bodyPr wrap="square" rtlCol="0">
            <a:spAutoFit/>
          </a:bodyPr>
          <a:lstStyle/>
          <a:p>
            <a:pPr algn="ctr"/>
            <a:r>
              <a:rPr lang="it-IT" sz="1600" i="1" dirty="0" err="1"/>
              <a:t>Schematic</a:t>
            </a:r>
            <a:r>
              <a:rPr lang="it-IT" sz="1600" i="1" dirty="0"/>
              <a:t> </a:t>
            </a:r>
            <a:r>
              <a:rPr lang="it-IT" sz="1600" i="1" dirty="0" err="1"/>
              <a:t>view</a:t>
            </a:r>
            <a:r>
              <a:rPr lang="it-IT" sz="1600" i="1" dirty="0"/>
              <a:t> of </a:t>
            </a:r>
            <a:r>
              <a:rPr lang="it-IT" sz="1600" i="1" dirty="0" err="1"/>
              <a:t>total</a:t>
            </a:r>
            <a:r>
              <a:rPr lang="it-IT" sz="1600" i="1" dirty="0"/>
              <a:t> PSF for the array </a:t>
            </a:r>
            <a:r>
              <a:rPr lang="it-IT" sz="1600" i="1" dirty="0" err="1"/>
              <a:t>elements</a:t>
            </a:r>
            <a:r>
              <a:rPr lang="it-IT" sz="1600" i="1" dirty="0"/>
              <a:t> (up) and </a:t>
            </a:r>
            <a:r>
              <a:rPr lang="it-IT" sz="1600" i="1" dirty="0" err="1"/>
              <a:t>fingerprint</a:t>
            </a:r>
            <a:r>
              <a:rPr lang="it-IT" sz="1600" i="1" dirty="0"/>
              <a:t> of the array (down)</a:t>
            </a:r>
            <a:endParaRPr lang="en-GB" sz="1600" i="1" dirty="0"/>
          </a:p>
        </p:txBody>
      </p:sp>
      <p:sp>
        <p:nvSpPr>
          <p:cNvPr id="7" name="Segnaposto numero diapositiva 6">
            <a:extLst>
              <a:ext uri="{FF2B5EF4-FFF2-40B4-BE49-F238E27FC236}">
                <a16:creationId xmlns:a16="http://schemas.microsoft.com/office/drawing/2014/main" id="{5449619E-5F22-5E09-78CE-A0B04A4F90A9}"/>
              </a:ext>
            </a:extLst>
          </p:cNvPr>
          <p:cNvSpPr>
            <a:spLocks noGrp="1"/>
          </p:cNvSpPr>
          <p:nvPr>
            <p:ph type="sldNum" sz="quarter" idx="12"/>
          </p:nvPr>
        </p:nvSpPr>
        <p:spPr>
          <a:xfrm>
            <a:off x="10558300" y="6492875"/>
            <a:ext cx="1052508" cy="365125"/>
          </a:xfrm>
        </p:spPr>
        <p:txBody>
          <a:bodyPr/>
          <a:lstStyle/>
          <a:p>
            <a:fld id="{6233EFF0-40C5-4C15-BE10-FD850E601B9D}" type="slidenum">
              <a:rPr lang="en-GB" smtClean="0"/>
              <a:t>8</a:t>
            </a:fld>
            <a:endParaRPr lang="en-GB" dirty="0"/>
          </a:p>
        </p:txBody>
      </p:sp>
    </p:spTree>
    <p:extLst>
      <p:ext uri="{BB962C8B-B14F-4D97-AF65-F5344CB8AC3E}">
        <p14:creationId xmlns:p14="http://schemas.microsoft.com/office/powerpoint/2010/main" val="92604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751D9D-7282-713E-BA2C-EC9893932304}"/>
              </a:ext>
            </a:extLst>
          </p:cNvPr>
          <p:cNvSpPr>
            <a:spLocks noGrp="1"/>
          </p:cNvSpPr>
          <p:nvPr>
            <p:ph type="title"/>
          </p:nvPr>
        </p:nvSpPr>
        <p:spPr/>
        <p:txBody>
          <a:bodyPr/>
          <a:lstStyle/>
          <a:p>
            <a:r>
              <a:rPr lang="it-IT" dirty="0"/>
              <a:t>ISM setup</a:t>
            </a:r>
            <a:endParaRPr lang="en-GB" dirty="0"/>
          </a:p>
        </p:txBody>
      </p:sp>
      <p:pic>
        <p:nvPicPr>
          <p:cNvPr id="7" name="Immagine 6" descr="Immagine che contiene schermata, testo, diagramma, cartone animato&#10;&#10;Descrizione generata automaticamente">
            <a:extLst>
              <a:ext uri="{FF2B5EF4-FFF2-40B4-BE49-F238E27FC236}">
                <a16:creationId xmlns:a16="http://schemas.microsoft.com/office/drawing/2014/main" id="{7046F000-3D7B-6B48-EE04-B0B8C6546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448" y="2048730"/>
            <a:ext cx="3796572" cy="3562093"/>
          </a:xfrm>
          <a:prstGeom prst="rect">
            <a:avLst/>
          </a:prstGeom>
        </p:spPr>
      </p:pic>
      <p:pic>
        <p:nvPicPr>
          <p:cNvPr id="11" name="Segnaposto contenuto 10" descr="Immagine che contiene testo, schermata, diagramma, design&#10;&#10;Descrizione generata automaticamente">
            <a:extLst>
              <a:ext uri="{FF2B5EF4-FFF2-40B4-BE49-F238E27FC236}">
                <a16:creationId xmlns:a16="http://schemas.microsoft.com/office/drawing/2014/main" id="{23955B83-96C3-19BB-D19C-B80E51F1A7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7438" y="2030449"/>
            <a:ext cx="3569204" cy="3580376"/>
          </a:xfrm>
        </p:spPr>
      </p:pic>
      <p:sp>
        <p:nvSpPr>
          <p:cNvPr id="12" name="CasellaDiTesto 11">
            <a:extLst>
              <a:ext uri="{FF2B5EF4-FFF2-40B4-BE49-F238E27FC236}">
                <a16:creationId xmlns:a16="http://schemas.microsoft.com/office/drawing/2014/main" id="{6CC0228A-E3D2-DA4C-659C-34485C85A4DC}"/>
              </a:ext>
            </a:extLst>
          </p:cNvPr>
          <p:cNvSpPr txBox="1"/>
          <p:nvPr/>
        </p:nvSpPr>
        <p:spPr>
          <a:xfrm>
            <a:off x="732183" y="5943599"/>
            <a:ext cx="10525539" cy="615553"/>
          </a:xfrm>
          <a:prstGeom prst="rect">
            <a:avLst/>
          </a:prstGeom>
          <a:noFill/>
        </p:spPr>
        <p:txBody>
          <a:bodyPr wrap="square" rtlCol="0">
            <a:spAutoFit/>
          </a:bodyPr>
          <a:lstStyle/>
          <a:p>
            <a:pPr>
              <a:buClr>
                <a:schemeClr val="accent2"/>
              </a:buClr>
            </a:pPr>
            <a:r>
              <a:rPr lang="it-IT" dirty="0"/>
              <a:t>See </a:t>
            </a:r>
            <a:r>
              <a:rPr lang="it-IT" dirty="0" err="1"/>
              <a:t>also</a:t>
            </a:r>
            <a:r>
              <a:rPr lang="it-IT" dirty="0"/>
              <a:t> ‘</a:t>
            </a:r>
            <a:r>
              <a:rPr lang="en-GB" sz="1600" i="1" dirty="0">
                <a:solidFill>
                  <a:srgbClr val="0F0F0F"/>
                </a:solidFill>
                <a:effectLst/>
                <a:latin typeface="Roboto" panose="02000000000000000000" pitchFamily="2" charset="0"/>
                <a:hlinkClick r:id="rId4"/>
              </a:rPr>
              <a:t>Unlocking New Frontiers in Microscopy: The Bright-Eyes TTM Seminar by Eleonora </a:t>
            </a:r>
            <a:r>
              <a:rPr lang="en-GB" sz="1600" i="1" dirty="0" err="1">
                <a:solidFill>
                  <a:srgbClr val="0F0F0F"/>
                </a:solidFill>
                <a:effectLst/>
                <a:latin typeface="Roboto" panose="02000000000000000000" pitchFamily="2" charset="0"/>
                <a:hlinkClick r:id="rId4"/>
              </a:rPr>
              <a:t>Perego</a:t>
            </a:r>
            <a:r>
              <a:rPr lang="en-GB" sz="1600" i="1" dirty="0">
                <a:solidFill>
                  <a:srgbClr val="0F0F0F"/>
                </a:solidFill>
                <a:effectLst/>
                <a:latin typeface="Roboto" panose="02000000000000000000" pitchFamily="2" charset="0"/>
                <a:hlinkClick r:id="rId4"/>
              </a:rPr>
              <a:t> &amp; Eli </a:t>
            </a:r>
            <a:r>
              <a:rPr lang="en-GB" sz="1600" i="1" dirty="0" err="1">
                <a:solidFill>
                  <a:srgbClr val="0F0F0F"/>
                </a:solidFill>
                <a:effectLst/>
                <a:latin typeface="Roboto" panose="02000000000000000000" pitchFamily="2" charset="0"/>
                <a:hlinkClick r:id="rId4"/>
              </a:rPr>
              <a:t>Slenders</a:t>
            </a:r>
            <a:r>
              <a:rPr lang="en-GB" b="1" i="0" dirty="0">
                <a:solidFill>
                  <a:srgbClr val="0F0F0F"/>
                </a:solidFill>
                <a:effectLst/>
                <a:latin typeface="Roboto" panose="02000000000000000000" pitchFamily="2" charset="0"/>
              </a:rPr>
              <a:t>’, </a:t>
            </a:r>
            <a:r>
              <a:rPr lang="en-GB" sz="1600" i="0" dirty="0">
                <a:solidFill>
                  <a:srgbClr val="0F0F0F"/>
                </a:solidFill>
                <a:effectLst/>
                <a:latin typeface="Roboto" panose="02000000000000000000" pitchFamily="2" charset="0"/>
              </a:rPr>
              <a:t>https://www.youtube.com/watch?v=aQxKkF7O8i8</a:t>
            </a:r>
            <a:endParaRPr lang="en-GB" i="0" dirty="0">
              <a:solidFill>
                <a:srgbClr val="0F0F0F"/>
              </a:solidFill>
              <a:effectLst/>
              <a:latin typeface="Roboto" panose="02000000000000000000" pitchFamily="2" charset="0"/>
            </a:endParaRPr>
          </a:p>
        </p:txBody>
      </p:sp>
      <p:sp>
        <p:nvSpPr>
          <p:cNvPr id="4" name="Segnaposto numero diapositiva 3">
            <a:extLst>
              <a:ext uri="{FF2B5EF4-FFF2-40B4-BE49-F238E27FC236}">
                <a16:creationId xmlns:a16="http://schemas.microsoft.com/office/drawing/2014/main" id="{9799691A-0EE2-9763-496A-9942F468822B}"/>
              </a:ext>
            </a:extLst>
          </p:cNvPr>
          <p:cNvSpPr>
            <a:spLocks noGrp="1"/>
          </p:cNvSpPr>
          <p:nvPr>
            <p:ph type="sldNum" sz="quarter" idx="12"/>
          </p:nvPr>
        </p:nvSpPr>
        <p:spPr>
          <a:xfrm>
            <a:off x="10539479" y="6473419"/>
            <a:ext cx="1052508" cy="365125"/>
          </a:xfrm>
        </p:spPr>
        <p:txBody>
          <a:bodyPr/>
          <a:lstStyle/>
          <a:p>
            <a:fld id="{6233EFF0-40C5-4C15-BE10-FD850E601B9D}" type="slidenum">
              <a:rPr lang="en-GB" smtClean="0"/>
              <a:t>9</a:t>
            </a:fld>
            <a:endParaRPr lang="en-GB" dirty="0"/>
          </a:p>
        </p:txBody>
      </p:sp>
    </p:spTree>
    <p:extLst>
      <p:ext uri="{BB962C8B-B14F-4D97-AF65-F5344CB8AC3E}">
        <p14:creationId xmlns:p14="http://schemas.microsoft.com/office/powerpoint/2010/main" val="682556666"/>
      </p:ext>
    </p:extLst>
  </p:cSld>
  <p:clrMapOvr>
    <a:masterClrMapping/>
  </p:clrMapOvr>
</p:sld>
</file>

<file path=ppt/theme/theme1.xml><?xml version="1.0" encoding="utf-8"?>
<a:theme xmlns:a="http://schemas.openxmlformats.org/drawingml/2006/main" name="Dividendi">
  <a:themeElements>
    <a:clrScheme name="Dividendi">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i">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i">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Dividendi</Template>
  <TotalTime>3604</TotalTime>
  <Words>2254</Words>
  <Application>Microsoft Office PowerPoint</Application>
  <PresentationFormat>Widescreen</PresentationFormat>
  <Paragraphs>291</Paragraphs>
  <Slides>38</Slides>
  <Notes>6</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38</vt:i4>
      </vt:variant>
    </vt:vector>
  </HeadingPairs>
  <TitlesOfParts>
    <vt:vector size="48" baseType="lpstr">
      <vt:lpstr>Batang</vt:lpstr>
      <vt:lpstr>Calibri</vt:lpstr>
      <vt:lpstr>Cambria Math</vt:lpstr>
      <vt:lpstr>Gill Sans MT</vt:lpstr>
      <vt:lpstr>Google Sans</vt:lpstr>
      <vt:lpstr>Roboto</vt:lpstr>
      <vt:lpstr>Times New Roman</vt:lpstr>
      <vt:lpstr>Wingdings</vt:lpstr>
      <vt:lpstr>Wingdings 2</vt:lpstr>
      <vt:lpstr>Dividendi</vt:lpstr>
      <vt:lpstr>Presentazione standard di PowerPoint</vt:lpstr>
      <vt:lpstr>Presentazione standard di PowerPoint</vt:lpstr>
      <vt:lpstr>Why ISM?</vt:lpstr>
      <vt:lpstr>Let’s start from the beginning…</vt:lpstr>
      <vt:lpstr>Confocal microscope</vt:lpstr>
      <vt:lpstr>Pinhole and resolution</vt:lpstr>
      <vt:lpstr>Image Scanning Microscopy</vt:lpstr>
      <vt:lpstr>The ISM theory</vt:lpstr>
      <vt:lpstr>ISM setup</vt:lpstr>
      <vt:lpstr>The ism dataset</vt:lpstr>
      <vt:lpstr>Image reconstruction</vt:lpstr>
      <vt:lpstr>Pixel reassignment</vt:lpstr>
      <vt:lpstr>Pixel reassignment</vt:lpstr>
      <vt:lpstr>Adaptive Pixel reassignment</vt:lpstr>
      <vt:lpstr>Adaptive Pixel reassignment</vt:lpstr>
      <vt:lpstr>Adaptive Pixel reassignment</vt:lpstr>
      <vt:lpstr>The ism imaging technique</vt:lpstr>
      <vt:lpstr>The ism imaging technique</vt:lpstr>
      <vt:lpstr>The ism imaging technique</vt:lpstr>
      <vt:lpstr>The ism imaging technique</vt:lpstr>
      <vt:lpstr>ISM applications</vt:lpstr>
      <vt:lpstr>Multi-image deconvolution</vt:lpstr>
      <vt:lpstr>Multi-image deconvolution</vt:lpstr>
      <vt:lpstr>Focus-ism</vt:lpstr>
      <vt:lpstr>Focus-ism</vt:lpstr>
      <vt:lpstr>Focus-ism</vt:lpstr>
      <vt:lpstr>focus-ism</vt:lpstr>
      <vt:lpstr>Fluorescence Lifetime ISM (FLIsM)</vt:lpstr>
      <vt:lpstr>Fluorescence Lifetime ISM (FLIsM)</vt:lpstr>
      <vt:lpstr>Fluorescence Lifetime ISM (FLIsM)</vt:lpstr>
      <vt:lpstr>Spot-variation FCS</vt:lpstr>
      <vt:lpstr>Spot-variation fcs</vt:lpstr>
      <vt:lpstr>Spot-variation FCS</vt:lpstr>
      <vt:lpstr>Other correlation techniques</vt:lpstr>
      <vt:lpstr>Real-time single Particle tracking</vt:lpstr>
      <vt:lpstr>Real-time single Particle tracking</vt:lpstr>
      <vt:lpstr>Real-time single Particle tracking</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Riccardo Bolzoni</dc:creator>
  <cp:lastModifiedBy>r.bolzoni2@campus.unimib.it</cp:lastModifiedBy>
  <cp:revision>83</cp:revision>
  <dcterms:created xsi:type="dcterms:W3CDTF">2023-12-12T08:49:57Z</dcterms:created>
  <dcterms:modified xsi:type="dcterms:W3CDTF">2024-10-15T17:44:56Z</dcterms:modified>
</cp:coreProperties>
</file>